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3" r:id="rId2"/>
  </p:sldMasterIdLst>
  <p:notesMasterIdLst>
    <p:notesMasterId r:id="rId24"/>
  </p:notesMasterIdLst>
  <p:sldIdLst>
    <p:sldId id="256" r:id="rId3"/>
    <p:sldId id="291" r:id="rId4"/>
    <p:sldId id="304" r:id="rId5"/>
    <p:sldId id="305" r:id="rId6"/>
    <p:sldId id="307" r:id="rId7"/>
    <p:sldId id="311" r:id="rId8"/>
    <p:sldId id="312" r:id="rId9"/>
    <p:sldId id="310" r:id="rId10"/>
    <p:sldId id="313" r:id="rId11"/>
    <p:sldId id="306" r:id="rId12"/>
    <p:sldId id="316" r:id="rId13"/>
    <p:sldId id="333" r:id="rId14"/>
    <p:sldId id="308" r:id="rId15"/>
    <p:sldId id="314" r:id="rId16"/>
    <p:sldId id="332" r:id="rId17"/>
    <p:sldId id="315" r:id="rId18"/>
    <p:sldId id="339" r:id="rId19"/>
    <p:sldId id="336" r:id="rId20"/>
    <p:sldId id="337" r:id="rId21"/>
    <p:sldId id="338" r:id="rId22"/>
    <p:sldId id="30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7B95"/>
    <a:srgbClr val="21BDEC"/>
    <a:srgbClr val="24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0" autoAdjust="0"/>
    <p:restoredTop sz="79782" autoAdjust="0"/>
  </p:normalViewPr>
  <p:slideViewPr>
    <p:cSldViewPr snapToGrid="0" snapToObjects="1">
      <p:cViewPr varScale="1">
        <p:scale>
          <a:sx n="87" d="100"/>
          <a:sy n="87" d="100"/>
        </p:scale>
        <p:origin x="114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957356-38A1-BC41-9AEA-A94269F357A6}" type="datetimeFigureOut">
              <a:rPr lang="en-US" smtClean="0"/>
              <a:t>3/14/20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6FAF0-5222-E842-B421-DD09CB26B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71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6FAF0-5222-E842-B421-DD09CB26B2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90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6FAF0-5222-E842-B421-DD09CB26B2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74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CA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March 14,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pPr/>
              <a:t>March 14,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2EEB-1769-4776-AD69-E7C1260563EB}" type="datetime4">
              <a:rPr lang="en-US" smtClean="0"/>
              <a:pPr/>
              <a:t>March 14,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singl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2807368" y="403200"/>
            <a:ext cx="5890232" cy="106234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GB" dirty="0"/>
              <a:t>Single Line of Text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468000" y="2112210"/>
            <a:ext cx="8229600" cy="437627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654" y="6462718"/>
            <a:ext cx="2405099" cy="1989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797B7E"/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March 14, 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069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DD6E-3212-A844-A95A-A80FBFF86C9A}" type="datetimeFigureOut">
              <a:rPr lang="en-US" smtClean="0"/>
              <a:t>3/14/20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7825-2126-FF44-A6D2-CE4F1FF88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293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DD6E-3212-A844-A95A-A80FBFF86C9A}" type="datetimeFigureOut">
              <a:rPr lang="en-US" smtClean="0"/>
              <a:t>3/14/20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7825-2126-FF44-A6D2-CE4F1FF88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46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DD6E-3212-A844-A95A-A80FBFF86C9A}" type="datetimeFigureOut">
              <a:rPr lang="en-US" smtClean="0"/>
              <a:t>3/14/20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7825-2126-FF44-A6D2-CE4F1FF88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35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DD6E-3212-A844-A95A-A80FBFF86C9A}" type="datetimeFigureOut">
              <a:rPr lang="en-US" smtClean="0"/>
              <a:t>3/14/20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7825-2126-FF44-A6D2-CE4F1FF88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117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DD6E-3212-A844-A95A-A80FBFF86C9A}" type="datetimeFigureOut">
              <a:rPr lang="en-US" smtClean="0"/>
              <a:t>3/14/20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7825-2126-FF44-A6D2-CE4F1FF88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15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DD6E-3212-A844-A95A-A80FBFF86C9A}" type="datetimeFigureOut">
              <a:rPr lang="en-US" smtClean="0"/>
              <a:t>3/14/20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7825-2126-FF44-A6D2-CE4F1FF88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70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DD6E-3212-A844-A95A-A80FBFF86C9A}" type="datetimeFigureOut">
              <a:rPr lang="en-US" smtClean="0"/>
              <a:t>3/14/20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7825-2126-FF44-A6D2-CE4F1FF88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6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2pPr marL="0" indent="0">
              <a:buNone/>
              <a:defRPr/>
            </a:lvl2pPr>
          </a:lstStyle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  <a:pPr/>
              <a:t>March 14,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DD6E-3212-A844-A95A-A80FBFF86C9A}" type="datetimeFigureOut">
              <a:rPr lang="en-US" smtClean="0"/>
              <a:t>3/14/20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7825-2126-FF44-A6D2-CE4F1FF88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543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DD6E-3212-A844-A95A-A80FBFF86C9A}" type="datetimeFigureOut">
              <a:rPr lang="en-US" smtClean="0"/>
              <a:t>3/14/20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7825-2126-FF44-A6D2-CE4F1FF88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684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DD6E-3212-A844-A95A-A80FBFF86C9A}" type="datetimeFigureOut">
              <a:rPr lang="en-US" smtClean="0"/>
              <a:t>3/14/20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7825-2126-FF44-A6D2-CE4F1FF88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04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DD6E-3212-A844-A95A-A80FBFF86C9A}" type="datetimeFigureOut">
              <a:rPr lang="en-US" smtClean="0"/>
              <a:t>3/14/20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7825-2126-FF44-A6D2-CE4F1FF88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505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singl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2807368" y="403200"/>
            <a:ext cx="5890232" cy="106234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GB" dirty="0"/>
              <a:t>Single Line of Text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468000" y="2112210"/>
            <a:ext cx="8229600" cy="437627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654" y="6462718"/>
            <a:ext cx="2405099" cy="1989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797B7E"/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March 14, 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570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pPr/>
              <a:t>March 14,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18F4-33C3-445B-924C-31108C51719C}" type="datetime4">
              <a:rPr lang="en-US" smtClean="0"/>
              <a:pPr/>
              <a:t>March 14,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654" y="2073175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0654" y="3061862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2073175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CA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3039184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543A-E259-478F-9E0D-57BA40E442B7}" type="datetime4">
              <a:rPr lang="en-US" smtClean="0"/>
              <a:pPr/>
              <a:t>March 14, 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EIFL_LOGO_BG_WHITE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04" y="5344775"/>
            <a:ext cx="4111311" cy="11611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pPr/>
              <a:t>March 14,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  <a:pPr/>
              <a:t>March 14,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  <a:pPr/>
              <a:t>March 14,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CA"/>
              <a:t>Drag picture to placeholder or click icon to add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16D63-31BF-4B94-B6C5-E20B2C63F515}" type="datetime4">
              <a:rPr lang="en-US" smtClean="0"/>
              <a:pPr/>
              <a:t>March 14,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 userDrawn="1"/>
        </p:nvSpPr>
        <p:spPr>
          <a:xfrm rot="10800000">
            <a:off x="990297" y="-5"/>
            <a:ext cx="2625429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 userDrawn="1"/>
        </p:nvSpPr>
        <p:spPr>
          <a:xfrm>
            <a:off x="2901786" y="0"/>
            <a:ext cx="4969419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 userDrawn="1"/>
        </p:nvSpPr>
        <p:spPr>
          <a:xfrm rot="10800000">
            <a:off x="4174581" y="-2982"/>
            <a:ext cx="4969419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 rot="10800000">
            <a:off x="0" y="-2324"/>
            <a:ext cx="270575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7300" y="594612"/>
            <a:ext cx="1247347" cy="64579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05753" y="227263"/>
            <a:ext cx="6198205" cy="14191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653" y="2073760"/>
            <a:ext cx="8402961" cy="3961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/>
              <a:t>Click to edit Master text styles</a:t>
            </a:r>
          </a:p>
          <a:p>
            <a:pPr lvl="2"/>
            <a:r>
              <a:rPr lang="en-CA" dirty="0"/>
              <a:t>  Second level</a:t>
            </a:r>
          </a:p>
          <a:p>
            <a:pPr lvl="2"/>
            <a:r>
              <a:rPr lang="en-CA" dirty="0"/>
              <a:t>  Third level</a:t>
            </a:r>
          </a:p>
          <a:p>
            <a:pPr lvl="3"/>
            <a:r>
              <a:rPr lang="en-CA" dirty="0"/>
              <a:t> Fourth level</a:t>
            </a:r>
          </a:p>
          <a:p>
            <a:pPr lvl="4"/>
            <a:r>
              <a:rPr lang="en-CA" dirty="0"/>
              <a:t> 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654" y="6462718"/>
            <a:ext cx="2405099" cy="1989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797B7E"/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March 14,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43503" y="6400574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797B7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EIFL_LOGO_BG_WHITE.psd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04" y="5344775"/>
            <a:ext cx="4111311" cy="116118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800"/>
        </a:spcBef>
        <a:buFont typeface="Arial"/>
        <a:buChar char="•"/>
        <a:defRPr sz="3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Courier New"/>
        <a:buChar char="o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Courier New"/>
        <a:buChar char="o"/>
        <a:defRPr sz="29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35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35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1DD6E-3212-A844-A95A-A80FBFF86C9A}" type="datetimeFigureOut">
              <a:rPr lang="en-US" smtClean="0"/>
              <a:t>3/14/20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67825-2126-FF44-A6D2-CE4F1FF88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25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Romy.beard@eifl.net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eifl.net/apcs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73" y="727370"/>
            <a:ext cx="8148254" cy="2330677"/>
          </a:xfrm>
        </p:spPr>
        <p:txBody>
          <a:bodyPr/>
          <a:lstStyle/>
          <a:p>
            <a:r>
              <a:rPr lang="en-US" sz="4500" dirty="0">
                <a:solidFill>
                  <a:schemeClr val="tx1"/>
                </a:solidFill>
              </a:rPr>
              <a:t>EIFL webinar:</a:t>
            </a:r>
            <a:br>
              <a:rPr lang="en-US" sz="4500" dirty="0">
                <a:solidFill>
                  <a:schemeClr val="tx1"/>
                </a:solidFill>
              </a:rPr>
            </a:br>
            <a:r>
              <a:rPr lang="en-US" sz="4500" dirty="0">
                <a:solidFill>
                  <a:schemeClr val="tx1"/>
                </a:solidFill>
              </a:rPr>
              <a:t>Discounted &amp; waived </a:t>
            </a:r>
            <a:r>
              <a:rPr lang="en-US" sz="4500" dirty="0" err="1">
                <a:solidFill>
                  <a:schemeClr val="tx1"/>
                </a:solidFill>
              </a:rPr>
              <a:t>apcS</a:t>
            </a:r>
            <a:r>
              <a:rPr lang="en-US" sz="4500" dirty="0">
                <a:solidFill>
                  <a:schemeClr val="tx1"/>
                </a:solidFill>
              </a:rPr>
              <a:t> from Cambridge university Press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9498" y="4277780"/>
            <a:ext cx="4540458" cy="472357"/>
          </a:xfrm>
        </p:spPr>
        <p:txBody>
          <a:bodyPr>
            <a:noAutofit/>
          </a:bodyPr>
          <a:lstStyle/>
          <a:p>
            <a:r>
              <a:rPr lang="en-US" sz="2000" dirty="0"/>
              <a:t>Romy beard</a:t>
            </a:r>
          </a:p>
          <a:p>
            <a:r>
              <a:rPr lang="en-US" sz="2000" dirty="0"/>
              <a:t>Licensing </a:t>
            </a:r>
            <a:r>
              <a:rPr lang="en-US" sz="2000" dirty="0" err="1"/>
              <a:t>programme</a:t>
            </a:r>
            <a:r>
              <a:rPr lang="en-US" sz="2000" dirty="0"/>
              <a:t> manager</a:t>
            </a:r>
          </a:p>
        </p:txBody>
      </p:sp>
      <p:pic>
        <p:nvPicPr>
          <p:cNvPr id="5" name="Picture 4" descr="EIFL_LOGO_BG_WHITE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04" y="5344775"/>
            <a:ext cx="4111311" cy="11611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08945" y="568192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42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The CUP offer - waivers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653" y="2073760"/>
            <a:ext cx="8402961" cy="4577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For CORRESPONDING authors from: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Congo, Ethiopia, Ghana, Ivory Coast, Kenya, Kyrgyzstan, Laos, Lesotho, Malawi, Myanmar, Moldova, Nepal, Senegal, Sudan, Tanzania, Uganda, Zambia, Zimbabwe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Limited to fully open access journals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954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CUP offer </a:t>
            </a:r>
            <a:r>
              <a:rPr lang="mr-IN" dirty="0"/>
              <a:t>–</a:t>
            </a:r>
            <a:r>
              <a:rPr lang="en-US" dirty="0"/>
              <a:t> 50% discount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653" y="1877222"/>
            <a:ext cx="8402961" cy="498077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For CORRESPONDING authors from: </a:t>
            </a:r>
          </a:p>
          <a:p>
            <a:pPr marL="0" indent="0">
              <a:buNone/>
            </a:pPr>
            <a:r>
              <a:rPr lang="en-US" dirty="0"/>
              <a:t>Armenia, Azerbaijan, Belarus, Botswana, Fiji, Georgia, Kosovo, Maldives, Namibia, Palestine, Serbia, Ukraine, Uzbekistan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Limited to fully open access journals</a:t>
            </a:r>
          </a:p>
        </p:txBody>
      </p:sp>
    </p:spTree>
    <p:extLst>
      <p:ext uri="{BB962C8B-B14F-4D97-AF65-F5344CB8AC3E}">
        <p14:creationId xmlns:p14="http://schemas.microsoft.com/office/powerpoint/2010/main" val="1625761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6E5BF-A314-A940-B79C-4C1AF72E8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CUP OFFER – PUBLISH &amp; READ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3B750-7C98-EF44-9857-447DFE6EA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Combined pricing for subscription + open access for some countries:</a:t>
            </a:r>
          </a:p>
          <a:p>
            <a:pPr marL="0" indent="0">
              <a:buNone/>
            </a:pPr>
            <a:r>
              <a:rPr lang="en-US" dirty="0"/>
              <a:t>	Lithuania, Estonia, Latvia, Belarus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After uptake of this offer, unlimited free publishing in fully open access + hybrid journals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Uptake from Lithuania and Estonia</a:t>
            </a:r>
          </a:p>
        </p:txBody>
      </p:sp>
    </p:spTree>
    <p:extLst>
      <p:ext uri="{BB962C8B-B14F-4D97-AF65-F5344CB8AC3E}">
        <p14:creationId xmlns:p14="http://schemas.microsoft.com/office/powerpoint/2010/main" val="1824851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687BB1-655A-3D4B-856B-6FB760874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7" y="0"/>
            <a:ext cx="9080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65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How to find eligible journals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0653" y="2073759"/>
            <a:ext cx="8402961" cy="4556977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307B95"/>
                </a:solidFill>
              </a:rPr>
              <a:t>35 fully open access journals</a:t>
            </a:r>
            <a:r>
              <a:rPr lang="en-US" dirty="0"/>
              <a:t>	</a:t>
            </a:r>
          </a:p>
          <a:p>
            <a:r>
              <a:rPr lang="en-US" dirty="0"/>
              <a:t>In addition, 333 hybrid journals also eligible for Estonia &amp; Lithuania who signed for publish &amp; read</a:t>
            </a:r>
          </a:p>
          <a:p>
            <a:r>
              <a:rPr lang="en-US" dirty="0"/>
              <a:t>General CUP title list (Google sheet) linked from the web page</a:t>
            </a:r>
          </a:p>
          <a:p>
            <a:r>
              <a:rPr lang="en-US" dirty="0"/>
              <a:t>Country-specific title lists (linked from country pages and publisher APC pages). Includes titles from all publishers; includes details of the offer for each country.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9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E81AE6-C0DE-364B-A94C-EDA075F3D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5975"/>
            <a:ext cx="9144000" cy="57260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A27F8A-0E4C-1345-AF50-FF4FBBD37109}"/>
              </a:ext>
            </a:extLst>
          </p:cNvPr>
          <p:cNvSpPr txBox="1"/>
          <p:nvPr/>
        </p:nvSpPr>
        <p:spPr>
          <a:xfrm>
            <a:off x="3681513" y="365123"/>
            <a:ext cx="4473404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General title list (fully open access titles only)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7529EF5-64E3-1B40-9D06-D02437036DE1}"/>
              </a:ext>
            </a:extLst>
          </p:cNvPr>
          <p:cNvCxnSpPr>
            <a:cxnSpLocks/>
          </p:cNvCxnSpPr>
          <p:nvPr/>
        </p:nvCxnSpPr>
        <p:spPr>
          <a:xfrm flipH="1">
            <a:off x="1017639" y="734455"/>
            <a:ext cx="3274142" cy="17285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ABDABE3-D5BD-C744-85F5-3D5FC9B95ADF}"/>
              </a:ext>
            </a:extLst>
          </p:cNvPr>
          <p:cNvCxnSpPr>
            <a:cxnSpLocks/>
          </p:cNvCxnSpPr>
          <p:nvPr/>
        </p:nvCxnSpPr>
        <p:spPr>
          <a:xfrm flipH="1">
            <a:off x="2035279" y="734455"/>
            <a:ext cx="3097160" cy="26637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2941908-9A96-C54B-9725-037A70FAB1BE}"/>
              </a:ext>
            </a:extLst>
          </p:cNvPr>
          <p:cNvSpPr txBox="1"/>
          <p:nvPr/>
        </p:nvSpPr>
        <p:spPr>
          <a:xfrm>
            <a:off x="4453344" y="3611523"/>
            <a:ext cx="2538900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Country-specific title lists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1E070FE-F40C-5948-864A-746711496C31}"/>
              </a:ext>
            </a:extLst>
          </p:cNvPr>
          <p:cNvCxnSpPr>
            <a:cxnSpLocks/>
          </p:cNvCxnSpPr>
          <p:nvPr/>
        </p:nvCxnSpPr>
        <p:spPr>
          <a:xfrm flipH="1">
            <a:off x="1799303" y="3980855"/>
            <a:ext cx="3264309" cy="15535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9716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How to find the exact cost of the </a:t>
            </a:r>
            <a:r>
              <a:rPr lang="en-US" dirty="0" err="1"/>
              <a:t>apc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B6EB37-E454-394D-B6E6-BAA6591A8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6373"/>
            <a:ext cx="9144000" cy="52116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920F44-9D19-304F-85AE-9FBB22F99737}"/>
              </a:ext>
            </a:extLst>
          </p:cNvPr>
          <p:cNvSpPr txBox="1"/>
          <p:nvPr/>
        </p:nvSpPr>
        <p:spPr>
          <a:xfrm>
            <a:off x="1783886" y="4397259"/>
            <a:ext cx="4076501" cy="646331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List price APC listed on spreadsheet.</a:t>
            </a:r>
          </a:p>
          <a:p>
            <a:r>
              <a:rPr lang="en-US" dirty="0"/>
              <a:t>You need to calculate the 50% discount.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41047FC-6FCC-EE4E-80AD-3910A65EB1F7}"/>
              </a:ext>
            </a:extLst>
          </p:cNvPr>
          <p:cNvCxnSpPr>
            <a:cxnSpLocks/>
          </p:cNvCxnSpPr>
          <p:nvPr/>
        </p:nvCxnSpPr>
        <p:spPr>
          <a:xfrm flipV="1">
            <a:off x="3775587" y="3598607"/>
            <a:ext cx="1769807" cy="7986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0502E72-1FB9-9D48-B7F0-D7EB6A417228}"/>
              </a:ext>
            </a:extLst>
          </p:cNvPr>
          <p:cNvSpPr txBox="1"/>
          <p:nvPr/>
        </p:nvSpPr>
        <p:spPr>
          <a:xfrm>
            <a:off x="4175199" y="1975193"/>
            <a:ext cx="3434402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General title list on Google Sheet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FB66D7D-0375-784F-B8EC-2422911FE49A}"/>
              </a:ext>
            </a:extLst>
          </p:cNvPr>
          <p:cNvCxnSpPr>
            <a:cxnSpLocks/>
          </p:cNvCxnSpPr>
          <p:nvPr/>
        </p:nvCxnSpPr>
        <p:spPr>
          <a:xfrm flipH="1" flipV="1">
            <a:off x="2788487" y="1874087"/>
            <a:ext cx="1369703" cy="2857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9917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634FA4-85DD-DD45-B097-1242D938C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536"/>
            <a:ext cx="9144000" cy="464920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C28D969-10A9-4148-9366-144F8BF56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Country specific title lists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8E06F3-EF78-424A-AD8B-FF517F5F9233}"/>
              </a:ext>
            </a:extLst>
          </p:cNvPr>
          <p:cNvSpPr txBox="1"/>
          <p:nvPr/>
        </p:nvSpPr>
        <p:spPr>
          <a:xfrm>
            <a:off x="4454013" y="4544501"/>
            <a:ext cx="3465871" cy="646331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Includes titles from all publishers we have agreements with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1D3BD8F-7481-F247-BFAF-3C30C76D553D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6186949" y="3701845"/>
            <a:ext cx="1732935" cy="8426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315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E81AE6-C0DE-364B-A94C-EDA075F3D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5975"/>
            <a:ext cx="9144000" cy="57260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2941908-9A96-C54B-9725-037A70FAB1BE}"/>
              </a:ext>
            </a:extLst>
          </p:cNvPr>
          <p:cNvSpPr txBox="1"/>
          <p:nvPr/>
        </p:nvSpPr>
        <p:spPr>
          <a:xfrm>
            <a:off x="0" y="2484792"/>
            <a:ext cx="9143999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287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C65A70-999E-9946-B2F4-9449272A6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3267"/>
            <a:ext cx="9144000" cy="56314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3D4C1C-C851-B54A-8E11-4AA1BDC8DBFE}"/>
              </a:ext>
            </a:extLst>
          </p:cNvPr>
          <p:cNvSpPr txBox="1"/>
          <p:nvPr/>
        </p:nvSpPr>
        <p:spPr>
          <a:xfrm>
            <a:off x="2585883" y="5875400"/>
            <a:ext cx="2679291" cy="369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103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Context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CUP offer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to find the journals included in the offer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to find the exact cost of the APC to be paid for those authors that qualify for a discount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to claim waivers or discounts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Questions &amp; answers</a:t>
            </a:r>
          </a:p>
        </p:txBody>
      </p:sp>
    </p:spTree>
    <p:extLst>
      <p:ext uri="{BB962C8B-B14F-4D97-AF65-F5344CB8AC3E}">
        <p14:creationId xmlns:p14="http://schemas.microsoft.com/office/powerpoint/2010/main" val="2863027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8480FB-FA53-1A48-AECD-911663769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60"/>
            <a:ext cx="9144000" cy="65475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9D2E13-5B6D-8F4F-ABEC-670900BDB91A}"/>
              </a:ext>
            </a:extLst>
          </p:cNvPr>
          <p:cNvSpPr txBox="1"/>
          <p:nvPr/>
        </p:nvSpPr>
        <p:spPr>
          <a:xfrm>
            <a:off x="3264309" y="4224873"/>
            <a:ext cx="2517228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No subject info included.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E8D64CF-EBC2-0642-B0BC-723A03D2AC60}"/>
              </a:ext>
            </a:extLst>
          </p:cNvPr>
          <p:cNvCxnSpPr>
            <a:cxnSpLocks/>
          </p:cNvCxnSpPr>
          <p:nvPr/>
        </p:nvCxnSpPr>
        <p:spPr>
          <a:xfrm flipH="1" flipV="1">
            <a:off x="3082413" y="2448232"/>
            <a:ext cx="181898" cy="20488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354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olo 1"/>
          <p:cNvSpPr>
            <a:spLocks noGrp="1"/>
          </p:cNvSpPr>
          <p:nvPr>
            <p:ph type="title"/>
          </p:nvPr>
        </p:nvSpPr>
        <p:spPr>
          <a:xfrm>
            <a:off x="790222" y="2858558"/>
            <a:ext cx="5452357" cy="1062038"/>
          </a:xfrm>
        </p:spPr>
        <p:txBody>
          <a:bodyPr/>
          <a:lstStyle/>
          <a:p>
            <a:r>
              <a:rPr lang="en-US" b="1" dirty="0">
                <a:solidFill>
                  <a:srgbClr val="0679A3"/>
                </a:solidFill>
                <a:latin typeface="Arial Black" pitchFamily="34" charset="0"/>
                <a:cs typeface="Arial Black" pitchFamily="34" charset="0"/>
              </a:rPr>
              <a:t>Over to </a:t>
            </a:r>
            <a:r>
              <a:rPr lang="en-US" b="1" dirty="0" err="1">
                <a:solidFill>
                  <a:srgbClr val="0679A3"/>
                </a:solidFill>
                <a:latin typeface="Arial Black" pitchFamily="34" charset="0"/>
                <a:cs typeface="Arial Black" pitchFamily="34" charset="0"/>
              </a:rPr>
              <a:t>caz</a:t>
            </a:r>
            <a:r>
              <a:rPr lang="en-US" b="1" dirty="0">
                <a:solidFill>
                  <a:srgbClr val="0679A3"/>
                </a:solidFill>
                <a:latin typeface="Arial Black" pitchFamily="34" charset="0"/>
                <a:cs typeface="Arial Black" pitchFamily="34" charset="0"/>
              </a:rPr>
              <a:t>!</a:t>
            </a:r>
            <a:endParaRPr lang="en-US" dirty="0">
              <a:solidFill>
                <a:srgbClr val="0679A3"/>
              </a:solidFill>
              <a:latin typeface="Arial Black" pitchFamily="34" charset="0"/>
              <a:cs typeface="Arial Blac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0797" y="4936649"/>
            <a:ext cx="63896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accent1"/>
                </a:solidFill>
                <a:latin typeface="Arial"/>
                <a:cs typeface="Arial"/>
              </a:rPr>
              <a:t>Romy Beard</a:t>
            </a:r>
          </a:p>
          <a:p>
            <a:r>
              <a:rPr lang="en-US" sz="3000" dirty="0">
                <a:solidFill>
                  <a:schemeClr val="accent1"/>
                </a:solidFill>
                <a:latin typeface="Arial"/>
                <a:cs typeface="Arial"/>
              </a:rPr>
              <a:t>Licensing </a:t>
            </a:r>
            <a:r>
              <a:rPr lang="en-US" sz="3000" dirty="0" err="1">
                <a:solidFill>
                  <a:schemeClr val="accent1"/>
                </a:solidFill>
                <a:latin typeface="Arial"/>
                <a:cs typeface="Arial"/>
              </a:rPr>
              <a:t>Programme</a:t>
            </a:r>
            <a:r>
              <a:rPr lang="en-US" sz="3000" dirty="0">
                <a:solidFill>
                  <a:schemeClr val="accent1"/>
                </a:solidFill>
                <a:latin typeface="Arial"/>
                <a:cs typeface="Arial"/>
              </a:rPr>
              <a:t> Manager</a:t>
            </a:r>
          </a:p>
          <a:p>
            <a:r>
              <a:rPr lang="en-US" sz="3000" dirty="0">
                <a:solidFill>
                  <a:srgbClr val="F4A040"/>
                </a:solidFill>
                <a:latin typeface="Arial"/>
                <a:cs typeface="Arial"/>
                <a:hlinkClick r:id="rId2"/>
              </a:rPr>
              <a:t>romy.beard@eifl.net</a:t>
            </a:r>
            <a:r>
              <a:rPr lang="en-US" sz="3000" b="1" dirty="0">
                <a:solidFill>
                  <a:srgbClr val="F4A040"/>
                </a:solidFill>
                <a:latin typeface="Arial Black" pitchFamily="34" charset="0"/>
                <a:cs typeface="Arial Black" pitchFamily="34" charset="0"/>
              </a:rPr>
              <a:t>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1C29F77-CBFF-7F43-9B53-00AA9586E752}"/>
              </a:ext>
            </a:extLst>
          </p:cNvPr>
          <p:cNvSpPr txBox="1">
            <a:spLocks/>
          </p:cNvSpPr>
          <p:nvPr/>
        </p:nvSpPr>
        <p:spPr bwMode="auto">
          <a:xfrm>
            <a:off x="2705753" y="227263"/>
            <a:ext cx="6198205" cy="141910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5. claiming waivers/discounts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40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context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EIFL Licensing </a:t>
            </a:r>
            <a:r>
              <a:rPr lang="en-US" dirty="0" err="1"/>
              <a:t>Programme</a:t>
            </a:r>
            <a:r>
              <a:rPr lang="en-US" dirty="0"/>
              <a:t> negotiates agreements with publishers and service providers on behalf of EIFL member consortia and their institutions</a:t>
            </a:r>
          </a:p>
          <a:p>
            <a:r>
              <a:rPr lang="en-US" dirty="0"/>
              <a:t>To support the global move to OA and help speed up the transition to OA we have started negotiating agreements for discounted and waived APCs for EIFL researchers</a:t>
            </a:r>
          </a:p>
        </p:txBody>
      </p:sp>
    </p:spTree>
    <p:extLst>
      <p:ext uri="{BB962C8B-B14F-4D97-AF65-F5344CB8AC3E}">
        <p14:creationId xmlns:p14="http://schemas.microsoft.com/office/powerpoint/2010/main" val="109295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EIFL agreements for discounted and waived APCs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653" y="2073760"/>
            <a:ext cx="8402961" cy="43962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New area on our website:  </a:t>
            </a:r>
            <a:r>
              <a:rPr lang="en-GB" dirty="0">
                <a:hlinkClick r:id="rId2"/>
              </a:rPr>
              <a:t>https://eifl.net/apcs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Current agreements:</a:t>
            </a:r>
          </a:p>
          <a:p>
            <a:r>
              <a:rPr lang="en-US" dirty="0"/>
              <a:t>SAGE</a:t>
            </a:r>
          </a:p>
          <a:p>
            <a:r>
              <a:rPr lang="en-US" dirty="0"/>
              <a:t>Taylor &amp; Francis</a:t>
            </a:r>
          </a:p>
          <a:p>
            <a:r>
              <a:rPr lang="en-US" dirty="0"/>
              <a:t>Edward Elgar</a:t>
            </a:r>
          </a:p>
          <a:p>
            <a:r>
              <a:rPr lang="en-US" dirty="0"/>
              <a:t>De Gruyter</a:t>
            </a:r>
          </a:p>
          <a:p>
            <a:r>
              <a:rPr lang="en-US" dirty="0"/>
              <a:t>Cambridge University Press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115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</a:t>
            </a:r>
            <a:r>
              <a:rPr lang="en-US" dirty="0" err="1"/>
              <a:t>apcs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653" y="2073760"/>
            <a:ext cx="8402961" cy="45230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An Article Processing Charge (APC) is a fee that authors pay in order to have their article published in open access</a:t>
            </a:r>
          </a:p>
          <a:p>
            <a:r>
              <a:rPr lang="en-US" dirty="0"/>
              <a:t>APCs cover the cost of article publication including but not limited to running peer-review systems, copy-editing and typesetting, hosting the article in perpetuity on dedicated servers and marketing.</a:t>
            </a:r>
          </a:p>
          <a:p>
            <a:r>
              <a:rPr lang="en-US" dirty="0"/>
              <a:t>The APC is paid after an article has been peer-reviewed and accepted for publication.</a:t>
            </a:r>
          </a:p>
        </p:txBody>
      </p:sp>
    </p:spTree>
    <p:extLst>
      <p:ext uri="{BB962C8B-B14F-4D97-AF65-F5344CB8AC3E}">
        <p14:creationId xmlns:p14="http://schemas.microsoft.com/office/powerpoint/2010/main" val="2892643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access </a:t>
            </a:r>
            <a:r>
              <a:rPr lang="en-US" dirty="0" err="1"/>
              <a:t>vs</a:t>
            </a:r>
            <a:r>
              <a:rPr lang="en-US" dirty="0"/>
              <a:t> closed access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653" y="1843824"/>
            <a:ext cx="8402961" cy="501417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If an author publishes their article in a subscription (closed access) journal, they do not pay an APC </a:t>
            </a:r>
            <a:r>
              <a:rPr lang="mr-IN" dirty="0"/>
              <a:t>–</a:t>
            </a:r>
            <a:r>
              <a:rPr lang="en-US" dirty="0"/>
              <a:t> however, only those with a subscription to the content can read the article</a:t>
            </a:r>
          </a:p>
          <a:p>
            <a:r>
              <a:rPr lang="en-US" dirty="0"/>
              <a:t>If an author publishes their article in an open access (either in a fully open access journal, or within a hybrid journal), they usually have to pay an APC </a:t>
            </a:r>
            <a:r>
              <a:rPr lang="mr-IN" dirty="0"/>
              <a:t>–</a:t>
            </a:r>
            <a:r>
              <a:rPr lang="en-US" dirty="0"/>
              <a:t> then everyone can read the article, no need to pay for access</a:t>
            </a:r>
          </a:p>
          <a:p>
            <a:r>
              <a:rPr lang="en-US" sz="2500" dirty="0"/>
              <a:t>Note: some open access journals do not charge article processing charges</a:t>
            </a:r>
          </a:p>
        </p:txBody>
      </p:sp>
    </p:spTree>
    <p:extLst>
      <p:ext uri="{BB962C8B-B14F-4D97-AF65-F5344CB8AC3E}">
        <p14:creationId xmlns:p14="http://schemas.microsoft.com/office/powerpoint/2010/main" val="431992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of publishing in open access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Anyone from around the world can read the published article </a:t>
            </a:r>
            <a:endParaRPr lang="en-GB" dirty="0"/>
          </a:p>
          <a:p>
            <a:r>
              <a:rPr lang="en-GB" dirty="0"/>
              <a:t>No subscription costs for libraries</a:t>
            </a:r>
            <a:endParaRPr lang="en-US" dirty="0"/>
          </a:p>
          <a:p>
            <a:r>
              <a:rPr lang="en-US" dirty="0"/>
              <a:t>Greater exposure means a higher usage of open access content (more downloads), more citations, more references</a:t>
            </a:r>
            <a:r>
              <a:rPr lang="mr-IN" dirty="0"/>
              <a:t>…</a:t>
            </a:r>
            <a:r>
              <a:rPr lang="en-GB" dirty="0"/>
              <a:t> more impact on other researchers!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06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pays the </a:t>
            </a:r>
            <a:r>
              <a:rPr lang="en-US" dirty="0" err="1"/>
              <a:t>apcs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653" y="2073760"/>
            <a:ext cx="8402961" cy="444108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APCs are paid by research funders, through research grants</a:t>
            </a:r>
          </a:p>
          <a:p>
            <a:r>
              <a:rPr lang="en-US" dirty="0"/>
              <a:t>Authors paying APCs out of their own pocket</a:t>
            </a:r>
          </a:p>
          <a:p>
            <a:r>
              <a:rPr lang="en-US" dirty="0"/>
              <a:t>Institutions paying APCs on behalf of their researchers</a:t>
            </a:r>
          </a:p>
          <a:p>
            <a:r>
              <a:rPr lang="en-US" dirty="0"/>
              <a:t>Within the transition to open access, increasingly libraries are taking charge of the APC spend in their discussions with publishers, through transformative agreements </a:t>
            </a:r>
          </a:p>
        </p:txBody>
      </p:sp>
    </p:spTree>
    <p:extLst>
      <p:ext uri="{BB962C8B-B14F-4D97-AF65-F5344CB8AC3E}">
        <p14:creationId xmlns:p14="http://schemas.microsoft.com/office/powerpoint/2010/main" val="2164433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Corresponding author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Corresponding author:</a:t>
            </a:r>
          </a:p>
          <a:p>
            <a:r>
              <a:rPr lang="en-US" dirty="0"/>
              <a:t>the main contact, if more than one author work on article together</a:t>
            </a:r>
          </a:p>
          <a:p>
            <a:r>
              <a:rPr lang="en-US" dirty="0"/>
              <a:t>the author who receives email updates about the article’s process during the peer review and production process</a:t>
            </a:r>
          </a:p>
          <a:p>
            <a:r>
              <a:rPr lang="en-US" dirty="0"/>
              <a:t>the author who will receive the peer review decision on the article and production proofs to check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3499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Custom 2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686B6A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4385</TotalTime>
  <Words>776</Words>
  <Application>Microsoft Macintosh PowerPoint</Application>
  <PresentationFormat>On-screen Show (4:3)</PresentationFormat>
  <Paragraphs>86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Arial Black</vt:lpstr>
      <vt:lpstr>Calibri</vt:lpstr>
      <vt:lpstr>Courier New</vt:lpstr>
      <vt:lpstr>Franklin Gothic Book</vt:lpstr>
      <vt:lpstr>Franklin Gothic Medium</vt:lpstr>
      <vt:lpstr>Wingdings</vt:lpstr>
      <vt:lpstr>Angles</vt:lpstr>
      <vt:lpstr>Custom Design</vt:lpstr>
      <vt:lpstr>EIFL webinar: Discounted &amp; waived apcS from Cambridge university Press</vt:lpstr>
      <vt:lpstr>agenda</vt:lpstr>
      <vt:lpstr>1. context</vt:lpstr>
      <vt:lpstr>EIFL agreements for discounted and waived APCs</vt:lpstr>
      <vt:lpstr>What are apcs?</vt:lpstr>
      <vt:lpstr>Open access vs closed access</vt:lpstr>
      <vt:lpstr>Advantages of publishing in open access</vt:lpstr>
      <vt:lpstr>Who pays the apcs?</vt:lpstr>
      <vt:lpstr>Corresponding author</vt:lpstr>
      <vt:lpstr>2. The CUP offer - waivers</vt:lpstr>
      <vt:lpstr>The CUP offer – 50% discount</vt:lpstr>
      <vt:lpstr>THE CUP OFFER – PUBLISH &amp; READ</vt:lpstr>
      <vt:lpstr>PowerPoint Presentation</vt:lpstr>
      <vt:lpstr>3. How to find eligible journals</vt:lpstr>
      <vt:lpstr>PowerPoint Presentation</vt:lpstr>
      <vt:lpstr>4. How to find the exact cost of the apc</vt:lpstr>
      <vt:lpstr>Country specific title lists</vt:lpstr>
      <vt:lpstr>PowerPoint Presentation</vt:lpstr>
      <vt:lpstr>PowerPoint Presentation</vt:lpstr>
      <vt:lpstr>PowerPoint Presentation</vt:lpstr>
      <vt:lpstr>Over to caz!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Simona Siad</dc:creator>
  <cp:lastModifiedBy>Romy Beard</cp:lastModifiedBy>
  <cp:revision>191</cp:revision>
  <dcterms:created xsi:type="dcterms:W3CDTF">2014-11-07T14:28:27Z</dcterms:created>
  <dcterms:modified xsi:type="dcterms:W3CDTF">2020-03-14T19:32:55Z</dcterms:modified>
</cp:coreProperties>
</file>