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603" r:id="rId6"/>
    <p:sldId id="605" r:id="rId7"/>
    <p:sldId id="591" r:id="rId8"/>
    <p:sldId id="590" r:id="rId9"/>
    <p:sldId id="606" r:id="rId10"/>
    <p:sldId id="596" r:id="rId11"/>
    <p:sldId id="594" r:id="rId12"/>
    <p:sldId id="595" r:id="rId13"/>
    <p:sldId id="604" r:id="rId14"/>
    <p:sldId id="347" r:id="rId15"/>
    <p:sldId id="598" r:id="rId16"/>
    <p:sldId id="601" r:id="rId17"/>
    <p:sldId id="602" r:id="rId18"/>
    <p:sldId id="587" r:id="rId19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9BBA-B658-4326-9CCF-EA8FED0E9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0136AA-40CB-4E56-8349-33B89EEC7A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36F5B-1FE9-49B6-8AC4-D4FA6D1CB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6C33F-986F-4C2B-AE1B-4B2AC743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67FB3-72E5-493D-A674-36921F2A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4134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F077A-BBB9-4200-9BB7-C7602A60D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64812-ADAB-4450-A5D5-C15EAE41E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1461B-31EE-425C-8E8C-DE026CA4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C8434-FB23-4260-ACC0-D55A1332D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70E39-52C5-4CF6-AE14-77C5BE8C9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251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1B571-4791-4F44-B79A-E85E46CEF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E34239-F966-49B9-B399-6DE2BF561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A93FA-4C8F-45FE-95D5-74606921C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B101D-08BB-482C-B405-360C83081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B171C-423D-434E-B35E-190F17614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4829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9E7B-21D7-4AC3-8E26-1E4A3867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682BD-8B76-4244-8A32-C352E3E04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C8A4FD-5CA1-4430-8D1B-98E1607C5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CFDEB-11CE-4137-81C5-75BB9C418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7F630-CCDF-4356-B3D0-3F9B05266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7444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6F77-6B86-4A89-A9CE-709A53EDB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F1FC72-9DFA-46DD-B73A-F584CBF02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6DDC6-0FDA-417A-BC87-050F4866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66C6E-A622-4609-A01E-BE9895A4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5E5D5-2731-43E4-BB56-0D0F96839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288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C0DD8-B398-4D57-8643-3EF3AAB5A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D5521-59B4-406C-AB51-0983CC768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161C5-BC53-4678-8A71-BCC30AAC3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D14FF6-710D-410A-80EB-96DFF0E33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E11844-5DE2-4CC7-9770-52A9C0A3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6C63A-B164-4AC5-9A5E-C2C9B96DE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2509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C325-9E83-4D28-AE56-5C7066477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C7FBD-F7B0-46F7-B4AE-16AD98E36E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144FF-F648-4340-AED1-4C7F59839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378801-1016-40EA-ADD1-15ECF0A32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5AE9CE-AC48-49CD-BA1B-0E51553513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47B0AA-5632-47C9-9A5E-DF1F677E2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5DC860-9D82-4D7F-B7A3-9F186FB34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E8CCA7-5E30-44B7-8E21-056CDC54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930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40225-5078-42A5-A42F-7E1F36B2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1FE2FF-B727-47B0-8757-F7BE05521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C97989-05DE-4A88-BD40-EC5490A6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70AB1F-4EEC-4DC2-AF8C-C755C8D9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6604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024912-0085-4D65-805F-578B57D1E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19329F-C489-4BF3-BCC8-91052B14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FEAD8-AF1B-4ACF-8206-08A5CE37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5164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1E7C-E310-4D9D-80B1-B78ECCC1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C1933-3147-4287-9C3C-20AB60752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D19D3-72D5-4303-B084-7E6E0049F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70EED4-DB2F-4EFD-8F08-1F4B1C181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67E05F-9A84-46A7-9C01-46E59621C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4F1263-FC01-4178-AC7E-A4FB1D659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217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5FB8-11B1-40FA-BBB4-8FDC56E5D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E29BA6-1CA7-4EC7-9828-D6555D120E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B73EF-C3E9-4E20-BBCD-2B1B35AE8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A9B4F-7095-4800-BC1D-7FBF943B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C0F45F-76BC-44D8-BC89-DBE1BD2E3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CBE4B-8339-4840-B9CE-87E2DDE9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8818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EF402-7F89-454D-A8A1-2AEE9A4A6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61076-E18C-409C-8325-37B13FB53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0C77A-AE9E-4C4E-985D-1F8F26AA6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075AD-BA28-4DCD-8DC8-51F26B73BAB4}" type="datetimeFigureOut">
              <a:rPr lang="en-ZA" smtClean="0"/>
              <a:t>2022/02/21</a:t>
            </a:fld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EDDFF-0D7D-4C1D-B166-C97ACE36C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98539-7B05-482F-8682-AD8F17B1B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629F0-E960-4E26-A099-C4E94EC48FA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249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doaj.org/account/login?redirected=apply" TargetMode="Externa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ouise@assaf.org.z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://www.scielo.org.za/&amp;sa=D&amp;sntz=1&amp;usg=AFQjCNG7i7qlV0pzbBzsw1xVZSHMoXOhNQ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lo.org.za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hyperlink" Target="http://www.scielo.org.za/scielo.php?script=sci_alphabetic&amp;lng=en&amp;nrm=iso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view/assaf-scholarly-pub-resources/scielo-sa/criteria-for-acceptanc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A1FF9198-AD31-435B-8881-C0375C5F89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273" y="28955"/>
            <a:ext cx="12191999" cy="6858000"/>
          </a:xfrm>
          <a:prstGeom prst="rect">
            <a:avLst/>
          </a:prstGeom>
        </p:spPr>
      </p:pic>
      <p:sp>
        <p:nvSpPr>
          <p:cNvPr id="15362" name="Title 1">
            <a:extLst>
              <a:ext uri="{FF2B5EF4-FFF2-40B4-BE49-F238E27FC236}">
                <a16:creationId xmlns:a16="http://schemas.microsoft.com/office/drawing/2014/main" id="{D94D728B-7966-4B6D-A963-98438308E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120" y="1090759"/>
            <a:ext cx="4797339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ZA" altLang="en-US" sz="4000" dirty="0">
                <a:solidFill>
                  <a:srgbClr val="FF6600"/>
                </a:solidFill>
              </a:rPr>
              <a:t> </a:t>
            </a: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br>
              <a:rPr lang="en-ZA" altLang="en-US" sz="4000" b="1" dirty="0">
                <a:solidFill>
                  <a:srgbClr val="FF6600"/>
                </a:solidFill>
              </a:rPr>
            </a:br>
            <a:r>
              <a:rPr lang="en-ZA" altLang="en-US" b="1" dirty="0">
                <a:solidFill>
                  <a:srgbClr val="FF6600"/>
                </a:solidFill>
                <a:latin typeface="Century Gothic" panose="020B0502020202020204" pitchFamily="34" charset="0"/>
              </a:rPr>
              <a:t>SciELO SA criteria</a:t>
            </a:r>
            <a:br>
              <a:rPr lang="en-ZA" altLang="en-US" sz="4000" dirty="0">
                <a:solidFill>
                  <a:srgbClr val="FF6600"/>
                </a:solidFill>
                <a:latin typeface="Century Gothic" panose="020B0502020202020204" pitchFamily="34" charset="0"/>
              </a:rPr>
            </a:br>
            <a:endParaRPr lang="en-ZA" altLang="en-US" sz="4000" b="1" dirty="0">
              <a:solidFill>
                <a:srgbClr val="FF66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F72471A-AC16-4D00-AB1F-E4DA4543E5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424904" y="2805711"/>
            <a:ext cx="7685540" cy="325189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endParaRPr lang="en-ZA" alt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ZA" alt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altLang="en-US" sz="2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CEEF0E-4D30-4317-A316-3023CF3CF9C1}"/>
              </a:ext>
            </a:extLst>
          </p:cNvPr>
          <p:cNvSpPr txBox="1"/>
          <p:nvPr/>
        </p:nvSpPr>
        <p:spPr>
          <a:xfrm>
            <a:off x="1517116" y="3657526"/>
            <a:ext cx="57052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    </a:t>
            </a:r>
          </a:p>
          <a:p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   17 February 2022</a:t>
            </a:r>
          </a:p>
          <a:p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    Louise van Heerden</a:t>
            </a:r>
          </a:p>
          <a:p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    SciELO SA Operations Manager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1563A9-7B2E-4D05-BA4F-8271B211A5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06" b="-1"/>
          <a:stretch/>
        </p:blipFill>
        <p:spPr>
          <a:xfrm>
            <a:off x="207827" y="5616575"/>
            <a:ext cx="2876550" cy="10001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2CD9F38-42B0-4F79-B7BA-659D344772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78080" y="5698409"/>
            <a:ext cx="2371725" cy="10477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1847264-C1F3-488A-8C42-69B69727F4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120" y="1440526"/>
            <a:ext cx="7595096" cy="130420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4E9CE74B-32AC-4C93-9292-5792F3674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424904" y="2637252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484168" y="1300251"/>
            <a:ext cx="927707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Criteria for inclusion in (and remaining in) the SciELO SA collection:</a:t>
            </a:r>
          </a:p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  <a:tabLst>
                <a:tab pos="358775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  <a:tabLst>
                <a:tab pos="358775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Publish </a:t>
            </a:r>
            <a:r>
              <a:rPr lang="en-US" sz="200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open access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ibly, i.e., there is no cost for, or embargo on full-text articles and ASSAf may harvest the articles from the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journal’s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website for e-publication on the SciELO SA platform.</a:t>
            </a:r>
          </a:p>
          <a:p>
            <a:pPr>
              <a:tabLst>
                <a:tab pos="358775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  <a:tabLst>
                <a:tab pos="358775" algn="l"/>
              </a:tabLst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tabLst>
                <a:tab pos="358775" algn="l"/>
              </a:tabLst>
            </a:pPr>
            <a:r>
              <a:rPr lang="en-US" sz="2000" b="0" i="0" dirty="0">
                <a:solidFill>
                  <a:srgbClr val="212121"/>
                </a:solidFill>
                <a:effectLst/>
                <a:latin typeface="Century Gothic" panose="020B0502020202020204" pitchFamily="34" charset="0"/>
              </a:rPr>
              <a:t>4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 	The journal needs to have its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own website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with an archive of the</a:t>
            </a:r>
          </a:p>
          <a:p>
            <a:pPr algn="l" rtl="0">
              <a:tabLst>
                <a:tab pos="36036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     the journal’s issues and articles. </a:t>
            </a: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 rtl="0">
              <a:tabLst>
                <a:tab pos="360363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 rtl="0">
              <a:tabLst>
                <a:tab pos="36036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5. 	The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primary website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of the journal needs to be </a:t>
            </a:r>
            <a:r>
              <a:rPr lang="en-US" sz="200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open access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>
              <a:tabLst>
                <a:tab pos="358775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  <a:tabLst>
                <a:tab pos="358775" algn="l"/>
              </a:tabLst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457200" indent="-457200">
              <a:buAutoNum type="arabicPeriod" startAt="3"/>
              <a:tabLst>
                <a:tab pos="358775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 rtl="0"/>
            <a:endParaRPr lang="en-US" sz="1800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  <a:p>
            <a:pPr algn="l" rtl="0"/>
            <a:endParaRPr lang="en-Z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0299B8-F478-4191-8B0F-3D6B07B663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0058" y="6038917"/>
            <a:ext cx="1732921" cy="7655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7F8608F-29D8-4B03-BEF9-4ECE3398DEF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06" b="-1"/>
          <a:stretch/>
        </p:blipFill>
        <p:spPr>
          <a:xfrm>
            <a:off x="272308" y="6095246"/>
            <a:ext cx="1877827" cy="6528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C97A270-4B3F-4344-835F-6C17EE4482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938B725-EA81-4340-B842-61FFEDCB74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54639" y="2932476"/>
            <a:ext cx="838200" cy="857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F6A4CEB-A793-4F08-AD29-A6970DFE66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85403" y="4347430"/>
            <a:ext cx="8382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33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1 plain.jpg">
            <a:extLst>
              <a:ext uri="{FF2B5EF4-FFF2-40B4-BE49-F238E27FC236}">
                <a16:creationId xmlns:a16="http://schemas.microsoft.com/office/drawing/2014/main" id="{271AE31B-D70C-494B-A40B-2F6DD4476F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 descr="ASSAF logo.gif">
            <a:extLst>
              <a:ext uri="{FF2B5EF4-FFF2-40B4-BE49-F238E27FC236}">
                <a16:creationId xmlns:a16="http://schemas.microsoft.com/office/drawing/2014/main" id="{2D9C02EE-1F1C-4975-A4C1-3C219FD14D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5819776"/>
            <a:ext cx="2563813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7">
            <a:extLst>
              <a:ext uri="{FF2B5EF4-FFF2-40B4-BE49-F238E27FC236}">
                <a16:creationId xmlns:a16="http://schemas.microsoft.com/office/drawing/2014/main" id="{C13E5564-14E2-4623-B28E-6168BE869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692150"/>
            <a:ext cx="8229600" cy="49990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defRPr sz="2400">
                <a:solidFill>
                  <a:srgbClr val="31439B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90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r>
              <a:rPr lang="en-ZA" altLang="en-US" sz="2500" b="1" dirty="0"/>
              <a:t>Why open access?</a:t>
            </a:r>
          </a:p>
          <a:p>
            <a:pPr eaLnBrk="1" hangingPunct="1">
              <a:spcBef>
                <a:spcPct val="0"/>
              </a:spcBef>
              <a:defRPr/>
            </a:pPr>
            <a:endParaRPr lang="en-ZA" altLang="en-US" b="1" dirty="0"/>
          </a:p>
          <a:p>
            <a:pPr marL="0" indent="0">
              <a:spcBef>
                <a:spcPct val="0"/>
              </a:spcBef>
              <a:defRPr/>
            </a:pPr>
            <a:r>
              <a:rPr lang="en-ZA" altLang="en-US" sz="2200" dirty="0">
                <a:solidFill>
                  <a:srgbClr val="002060"/>
                </a:solidFill>
                <a:latin typeface="+mn-lt"/>
                <a:ea typeface="ＭＳ Ｐゴシック" panose="020B0600070205080204" pitchFamily="34" charset="-128"/>
              </a:rPr>
              <a:t>Story of the mother of a family making a meal (**) at home, and then taking it to the next village and her own family gets none of it. </a:t>
            </a:r>
          </a:p>
          <a:p>
            <a:pPr marL="0" indent="0">
              <a:spcBef>
                <a:spcPct val="0"/>
              </a:spcBef>
              <a:defRPr/>
            </a:pPr>
            <a:r>
              <a:rPr lang="en-ZA" sz="1800" dirty="0">
                <a:solidFill>
                  <a:srgbClr val="002060"/>
                </a:solidFill>
                <a:latin typeface="+mn-lt"/>
                <a:ea typeface="Times New Roman" panose="02020603050405020304" pitchFamily="18" charset="0"/>
              </a:rPr>
              <a:t>(Source: Abednego Corletey, </a:t>
            </a:r>
            <a:r>
              <a:rPr lang="en-ZA" sz="18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Association of African Universities)</a:t>
            </a:r>
          </a:p>
          <a:p>
            <a:pPr marL="0" indent="0">
              <a:spcBef>
                <a:spcPct val="0"/>
              </a:spcBef>
              <a:defRPr/>
            </a:pPr>
            <a:endParaRPr lang="en-ZA" sz="2200" dirty="0">
              <a:solidFill>
                <a:srgbClr val="002060"/>
              </a:solidFill>
              <a:latin typeface="+mn-lt"/>
              <a:ea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defRPr/>
            </a:pPr>
            <a:r>
              <a:rPr lang="en-ZA" sz="22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Research for journal articles (see ** above) is funded mainly by government. </a:t>
            </a:r>
          </a:p>
          <a:p>
            <a:pPr marL="0" indent="0">
              <a:spcBef>
                <a:spcPct val="0"/>
              </a:spcBef>
              <a:defRPr/>
            </a:pPr>
            <a:r>
              <a:rPr lang="en-ZA" sz="2200" dirty="0">
                <a:solidFill>
                  <a:srgbClr val="002060"/>
                </a:solidFill>
                <a:latin typeface="+mn-lt"/>
                <a:ea typeface="Calibri" panose="020F0502020204030204" pitchFamily="34" charset="0"/>
              </a:rPr>
              <a:t>But many of these articles are not freely available to South Africans because they are published in commercial journals / databases. </a:t>
            </a:r>
            <a:br>
              <a:rPr lang="en-ZA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GB" altLang="en-US" sz="16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GB" altLang="en-US" sz="1800" dirty="0">
              <a:solidFill>
                <a:srgbClr val="002060"/>
              </a:solidFill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defRPr/>
            </a:pPr>
            <a:endParaRPr lang="en-GB" altLang="en-US" sz="1800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1269" name="Picture 4">
            <a:extLst>
              <a:ext uri="{FF2B5EF4-FFF2-40B4-BE49-F238E27FC236}">
                <a16:creationId xmlns:a16="http://schemas.microsoft.com/office/drawing/2014/main" id="{3FA480AE-1DE8-4F20-88DC-7CD5C1B68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0" y="374650"/>
            <a:ext cx="838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2">
            <a:extLst>
              <a:ext uri="{FF2B5EF4-FFF2-40B4-BE49-F238E27FC236}">
                <a16:creationId xmlns:a16="http://schemas.microsoft.com/office/drawing/2014/main" id="{A16F2426-5223-4778-9710-E5EE24651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4795839"/>
            <a:ext cx="23129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5">
            <a:extLst>
              <a:ext uri="{FF2B5EF4-FFF2-40B4-BE49-F238E27FC236}">
                <a16:creationId xmlns:a16="http://schemas.microsoft.com/office/drawing/2014/main" id="{37619597-79B8-4EBF-9089-3F6F44095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4757739"/>
            <a:ext cx="17414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Logo, icon&#10;&#10;Description automatically generated">
            <a:extLst>
              <a:ext uri="{FF2B5EF4-FFF2-40B4-BE49-F238E27FC236}">
                <a16:creationId xmlns:a16="http://schemas.microsoft.com/office/drawing/2014/main" id="{58EB9995-9A46-446D-A4C2-7A7FF1B23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93663" y="2240393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314595" y="1515443"/>
            <a:ext cx="9872575" cy="56015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Criteria for inclusion in (and remaining in) the SciELO SA collection (cont)</a:t>
            </a:r>
          </a:p>
          <a:p>
            <a:pPr lvl="1">
              <a:tabLst>
                <a:tab pos="360363" algn="l"/>
              </a:tabLst>
            </a:pP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1">
              <a:tabLst>
                <a:tab pos="360363" algn="l"/>
              </a:tabLst>
            </a:pPr>
            <a:r>
              <a:rPr lang="en-US" sz="200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6.  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Publish regularly, on time and throughout the year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 Where a journal</a:t>
            </a:r>
          </a:p>
          <a:p>
            <a:pPr lvl="1">
              <a:tabLst>
                <a:tab pos="36036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    publishes continuously at least three articles need to be sent to the </a:t>
            </a:r>
          </a:p>
          <a:p>
            <a:pPr algn="l" rtl="0">
              <a:tabLst>
                <a:tab pos="36036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	 	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SciELO team by end-March, 3+ articles by the end of June, another </a:t>
            </a:r>
          </a:p>
          <a:p>
            <a:pPr algn="l" rtl="0">
              <a:tabLst>
                <a:tab pos="36036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	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       3 by the end of September and another 3 by mid-December. </a:t>
            </a:r>
          </a:p>
          <a:p>
            <a:pPr algn="l" rtl="0">
              <a:tabLst>
                <a:tab pos="360363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 rtl="0">
              <a:tabLst>
                <a:tab pos="36036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	7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 	Publish at least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10-12 original articles per year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depending on the</a:t>
            </a:r>
          </a:p>
          <a:p>
            <a:pPr algn="l" rtl="0">
              <a:tabLst>
                <a:tab pos="36036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		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subject area.</a:t>
            </a:r>
          </a:p>
          <a:p>
            <a:pPr algn="l" rtl="0">
              <a:tabLst>
                <a:tab pos="360363" algn="l"/>
              </a:tabLst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    8.     Assign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Digital Object Identifiers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(DOIs) to its original articles. </a:t>
            </a:r>
          </a:p>
          <a:p>
            <a:pPr marL="685800" lvl="2"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  E.g. 	</a:t>
            </a:r>
          </a:p>
          <a:p>
            <a:pPr algn="l" rtl="0">
              <a:tabLst>
                <a:tab pos="360363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 rtl="0"/>
            <a:endParaRPr lang="en-US" sz="2000" b="0" i="0" dirty="0">
              <a:solidFill>
                <a:srgbClr val="212121"/>
              </a:solidFill>
              <a:effectLst/>
              <a:latin typeface="Century Gothic" panose="020B0502020202020204" pitchFamily="34" charset="0"/>
            </a:endParaRPr>
          </a:p>
          <a:p>
            <a:pPr algn="l" rtl="0"/>
            <a:endParaRPr lang="en-US" dirty="0">
              <a:solidFill>
                <a:srgbClr val="212121"/>
              </a:solidFill>
              <a:latin typeface="Open Sans" panose="020B0606030504020204" pitchFamily="34" charset="0"/>
            </a:endParaRPr>
          </a:p>
          <a:p>
            <a:pPr algn="l" rtl="0"/>
            <a:endParaRPr lang="en-US" sz="1800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  <a:p>
            <a:pPr algn="l" rtl="0"/>
            <a:endParaRPr lang="en-US" sz="1800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  <a:p>
            <a:pPr algn="l" rtl="0"/>
            <a:endParaRPr lang="en-ZA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5EE84A0-9C01-470B-8175-68C7BC2C0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1308" y="6112514"/>
            <a:ext cx="1636553" cy="7229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5E1682D-9407-4038-A415-79916B20B9A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06" b="-1"/>
          <a:stretch/>
        </p:blipFill>
        <p:spPr>
          <a:xfrm>
            <a:off x="184139" y="5989323"/>
            <a:ext cx="2021665" cy="702897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698C76C-33DF-4415-BA35-38095723481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238"/>
          <a:stretch/>
        </p:blipFill>
        <p:spPr>
          <a:xfrm>
            <a:off x="9776806" y="1481268"/>
            <a:ext cx="2100599" cy="18086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B59E4F8-9014-4B35-AA5E-F59A127417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52464" y="4791488"/>
            <a:ext cx="998930" cy="86926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2EB2B4-3370-4B7E-823A-06D8C3783E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46588" y="5319081"/>
            <a:ext cx="344805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77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Logo, icon&#10;&#10;Description automatically generated">
            <a:extLst>
              <a:ext uri="{FF2B5EF4-FFF2-40B4-BE49-F238E27FC236}">
                <a16:creationId xmlns:a16="http://schemas.microsoft.com/office/drawing/2014/main" id="{34CE23D6-63A0-4848-A274-DD5E9668E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952294" y="2277662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629174" y="1904301"/>
            <a:ext cx="10121420" cy="6290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Criteria for inclusion in (and remaining in) the SciELO SA collection (cont)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9. 	All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articles must include an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English abstract </a:t>
            </a:r>
            <a:r>
              <a:rPr lang="en-US" sz="200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and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English keywords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42913" algn="l"/>
              </a:tabLst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10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. 	The affiliations and ORCIDs         of authors need to be stated in the article.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442913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11. 	S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tate the journal’s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Creative Commons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license, </a:t>
            </a:r>
          </a:p>
          <a:p>
            <a:pPr algn="l"/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e.g., CC-BY 4.0, on the journal’s webpage</a:t>
            </a:r>
          </a:p>
          <a:p>
            <a:pPr algn="l"/>
            <a:endParaRPr lang="en-US" sz="2000" b="1" i="0" dirty="0">
              <a:solidFill>
                <a:srgbClr val="002060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sz="20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BY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means that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credit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must be given to the creator.</a:t>
            </a: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02060"/>
                </a:solidFill>
                <a:effectLst/>
                <a:latin typeface="source sans pro" panose="020B0503030403020204" pitchFamily="34" charset="0"/>
              </a:rPr>
              <a:t>Share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source sans pro" panose="020B0503030403020204" pitchFamily="34" charset="0"/>
              </a:rPr>
              <a:t> — copy and redistribute the material in any medium or format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002060"/>
                </a:solidFill>
                <a:effectLst/>
                <a:latin typeface="source sans pro" panose="020B0503030403020204" pitchFamily="34" charset="0"/>
              </a:rPr>
              <a:t>Adapt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source sans pro" panose="020B0503030403020204" pitchFamily="34" charset="0"/>
              </a:rPr>
              <a:t> — remix, transform, and build upon the material for any purpose.</a:t>
            </a: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endParaRPr lang="en-US" sz="22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l" rtl="0"/>
            <a:endParaRPr lang="en-US" sz="2000" dirty="0">
              <a:solidFill>
                <a:srgbClr val="212121"/>
              </a:solidFill>
              <a:latin typeface="Open Sans" panose="020B0606030504020204" pitchFamily="34" charset="0"/>
            </a:endParaRPr>
          </a:p>
          <a:p>
            <a:pPr algn="l" rtl="0"/>
            <a:endParaRPr lang="en-US" sz="2000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  <a:p>
            <a:pPr algn="l" rtl="0"/>
            <a:endParaRPr lang="en-US" sz="2000" b="0" i="0" dirty="0">
              <a:solidFill>
                <a:srgbClr val="212121"/>
              </a:solidFill>
              <a:effectLst/>
              <a:latin typeface="Open Sans" panose="020B0606030504020204" pitchFamily="34" charset="0"/>
            </a:endParaRPr>
          </a:p>
          <a:p>
            <a:pPr algn="l" rtl="0"/>
            <a:endParaRPr lang="en-ZA" sz="20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3DA039B-B801-43DC-8CDD-5037966443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1504" y="3225509"/>
            <a:ext cx="432418" cy="40698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AF4613B-681B-48EA-8B16-1E53BB7BCB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2021" y="4086317"/>
            <a:ext cx="2577685" cy="13275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605627-40C7-48A1-B4CC-A5E284CDD6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37982" y="5852349"/>
            <a:ext cx="2050970" cy="90605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69F50F6-8C54-45A9-AE1B-F98FF9CC053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406" b="-1"/>
          <a:stretch/>
        </p:blipFill>
        <p:spPr>
          <a:xfrm>
            <a:off x="399419" y="5960242"/>
            <a:ext cx="2050970" cy="71308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DB04D3F-F603-47C3-BF60-E1EA93D735C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9238"/>
          <a:stretch/>
        </p:blipFill>
        <p:spPr>
          <a:xfrm>
            <a:off x="9827019" y="1373334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14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12B161F4-4BF3-4332-AE8A-DDAE155D67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424904" y="2637252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709558" y="1915587"/>
            <a:ext cx="10051748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Criteria for inclusion in (and remaining in) the SciELO SA collection (cont)</a:t>
            </a:r>
          </a:p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12. Sign a Publisher’s Agreement with ASSAf.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  <a:tabLst>
                <a:tab pos="442913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13. Provide proof of applying for inclusion in the </a:t>
            </a:r>
            <a:r>
              <a:rPr lang="en-US" sz="2000" u="sng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Directory of Open Access </a:t>
            </a:r>
            <a:r>
              <a:rPr lang="en-US" sz="2000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2000" u="sng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Journals</a:t>
            </a:r>
            <a:r>
              <a:rPr lang="en-US" sz="2000" u="sng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(DOAJ).  </a:t>
            </a: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285750" indent="-28575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l" rtl="0"/>
            <a:endParaRPr lang="en-US" sz="2000" dirty="0">
              <a:solidFill>
                <a:srgbClr val="212121"/>
              </a:solidFill>
              <a:latin typeface="Century Gothic" panose="020B0502020202020204" pitchFamily="34" charset="0"/>
            </a:endParaRPr>
          </a:p>
          <a:p>
            <a:pPr algn="l" rtl="0"/>
            <a:endParaRPr lang="en-US" sz="2000" b="0" i="0" dirty="0">
              <a:solidFill>
                <a:srgbClr val="212121"/>
              </a:solidFill>
              <a:effectLst/>
              <a:latin typeface="Century Gothic" panose="020B0502020202020204" pitchFamily="34" charset="0"/>
            </a:endParaRPr>
          </a:p>
          <a:p>
            <a:pPr algn="l" rtl="0"/>
            <a:endParaRPr lang="en-US" sz="2000" b="0" i="0" dirty="0">
              <a:solidFill>
                <a:srgbClr val="212121"/>
              </a:solidFill>
              <a:effectLst/>
              <a:latin typeface="Century Gothic" panose="020B0502020202020204" pitchFamily="34" charset="0"/>
            </a:endParaRPr>
          </a:p>
          <a:p>
            <a:pPr algn="l" rtl="0"/>
            <a:endParaRPr lang="en-ZA" sz="20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96D3DE-1CCA-4F2C-9A18-53C80A4E3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0522" y="2839766"/>
            <a:ext cx="1844763" cy="84013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BE5C8A4-075B-457A-883A-DF0A5329EE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6184" y="4314254"/>
            <a:ext cx="2425671" cy="6937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AE512F9C-E0A6-4042-894D-7DB3D1E6BF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17227" y="5686571"/>
            <a:ext cx="2371725" cy="10477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A14C42C-B5CC-416A-A94C-A5CC3D877461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406" b="-1"/>
          <a:stretch/>
        </p:blipFill>
        <p:spPr>
          <a:xfrm>
            <a:off x="207827" y="5761415"/>
            <a:ext cx="2459959" cy="85528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2B86BB7-15CC-4448-9278-AD6AB1A4472B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8285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ogo, icon&#10;&#10;Description automatically generated">
            <a:extLst>
              <a:ext uri="{FF2B5EF4-FFF2-40B4-BE49-F238E27FC236}">
                <a16:creationId xmlns:a16="http://schemas.microsoft.com/office/drawing/2014/main" id="{E5A197AE-ADF8-4479-B6A3-00903B3F5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7650" name="Title 1">
            <a:extLst>
              <a:ext uri="{FF2B5EF4-FFF2-40B4-BE49-F238E27FC236}">
                <a16:creationId xmlns:a16="http://schemas.microsoft.com/office/drawing/2014/main" id="{28FA129C-C5CB-49DB-BA28-ED86ABB560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570455" y="1118009"/>
            <a:ext cx="4194241" cy="318036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ZA" altLang="en-US" sz="5400" dirty="0">
                <a:solidFill>
                  <a:srgbClr val="FF6600"/>
                </a:solidFill>
                <a:latin typeface="Century Gothic" panose="020B0502020202020204" pitchFamily="34" charset="0"/>
              </a:rPr>
              <a:t>Thank you</a:t>
            </a:r>
          </a:p>
        </p:txBody>
      </p:sp>
      <p:sp>
        <p:nvSpPr>
          <p:cNvPr id="27651" name="Subtitle 2">
            <a:extLst>
              <a:ext uri="{FF2B5EF4-FFF2-40B4-BE49-F238E27FC236}">
                <a16:creationId xmlns:a16="http://schemas.microsoft.com/office/drawing/2014/main" id="{3FCAED69-81C2-4F37-98E0-D2643D19659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664725" y="4365267"/>
            <a:ext cx="4203811" cy="10657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l"/>
            <a:r>
              <a:rPr lang="en-ZA" altLang="en-US" dirty="0">
                <a:solidFill>
                  <a:srgbClr val="002060"/>
                </a:solidFill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Louise@assaf.org.za</a:t>
            </a:r>
            <a:endParaRPr lang="en-ZA" altLang="en-US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l"/>
            <a:endParaRPr lang="en-ZA" altLang="en-US" dirty="0">
              <a:solidFill>
                <a:srgbClr val="FF6600"/>
              </a:solidFill>
            </a:endParaRPr>
          </a:p>
          <a:p>
            <a:pPr algn="l"/>
            <a:r>
              <a:rPr lang="en-ZA" altLang="en-US" sz="1700" dirty="0">
                <a:solidFill>
                  <a:srgbClr val="FF6600"/>
                </a:solidFill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0E0F29-8AE0-461E-8366-6118E2A34D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7315" y="5897016"/>
            <a:ext cx="2050570" cy="905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2976627-5A74-4D9D-8D78-1BC0B327928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06" b="-1"/>
          <a:stretch/>
        </p:blipFill>
        <p:spPr>
          <a:xfrm>
            <a:off x="207827" y="5817133"/>
            <a:ext cx="2299703" cy="7995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6C3E7AB-0826-401A-BD69-52487662F35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94D728B-7966-4B6D-A963-98438308E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ZA" altLang="en-US" sz="4000" dirty="0">
                <a:solidFill>
                  <a:srgbClr val="FF6600"/>
                </a:solidFill>
              </a:rPr>
              <a:t> </a:t>
            </a:r>
            <a:r>
              <a:rPr lang="en-ZA" altLang="en-US" sz="4000" b="1" dirty="0">
                <a:solidFill>
                  <a:srgbClr val="FF6600"/>
                </a:solidFill>
                <a:latin typeface="Century Gothic" panose="020B0502020202020204" pitchFamily="34" charset="0"/>
              </a:rPr>
              <a:t>What is SciELO SA?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F72471A-AC16-4D00-AB1F-E4DA4543E5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endParaRPr lang="en-ZA" alt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ZA" alt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alt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67DC76-E62D-48C6-A424-FBCA94BE3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1233" y="5633412"/>
            <a:ext cx="2371725" cy="10477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A8C0E31-5CB4-4F1A-9685-EE564B2DE7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06" b="-1"/>
          <a:stretch/>
        </p:blipFill>
        <p:spPr>
          <a:xfrm>
            <a:off x="305487" y="5668914"/>
            <a:ext cx="2469385" cy="858562"/>
          </a:xfrm>
          <a:prstGeom prst="rect">
            <a:avLst/>
          </a:prstGeom>
        </p:spPr>
      </p:pic>
      <p:pic>
        <p:nvPicPr>
          <p:cNvPr id="15" name="Picture 14" descr="Logo, icon&#10;&#10;Description automatically generated">
            <a:extLst>
              <a:ext uri="{FF2B5EF4-FFF2-40B4-BE49-F238E27FC236}">
                <a16:creationId xmlns:a16="http://schemas.microsoft.com/office/drawing/2014/main" id="{D7168934-5474-447A-9BE3-62DA0BF6BE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18E461-B91B-4986-A8C9-C4C923B24F9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DBE74E2-5B2B-446B-A99F-606DBB1772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354" y="554145"/>
            <a:ext cx="5191125" cy="180022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23EC00B-138B-473D-B3D6-F5F1C483A279}"/>
              </a:ext>
            </a:extLst>
          </p:cNvPr>
          <p:cNvSpPr txBox="1"/>
          <p:nvPr/>
        </p:nvSpPr>
        <p:spPr>
          <a:xfrm>
            <a:off x="1074633" y="2585097"/>
            <a:ext cx="7037521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 method or technique that has been generally accepted as superior to any alternatives.</a:t>
            </a:r>
          </a:p>
          <a:p>
            <a:pPr algn="l"/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because it produces results that are superior to those achieved by other means </a:t>
            </a:r>
          </a:p>
          <a:p>
            <a:pPr algn="l"/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or because it has become a standard way of doing things and are used to maintain quality </a:t>
            </a:r>
          </a:p>
          <a:p>
            <a:pPr algn="l"/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and can be based on self-assessment or benchmarking. (</a:t>
            </a:r>
            <a:r>
              <a:rPr lang="en-US" sz="24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Bogan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&amp; English, 1994)</a:t>
            </a:r>
          </a:p>
        </p:txBody>
      </p:sp>
    </p:spTree>
    <p:extLst>
      <p:ext uri="{BB962C8B-B14F-4D97-AF65-F5344CB8AC3E}">
        <p14:creationId xmlns:p14="http://schemas.microsoft.com/office/powerpoint/2010/main" val="53134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D94D728B-7966-4B6D-A963-98438308E4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37853" y="1080890"/>
            <a:ext cx="10306520" cy="13255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ZA" altLang="en-US" sz="4000" dirty="0">
                <a:solidFill>
                  <a:srgbClr val="FF6600"/>
                </a:solidFill>
              </a:rPr>
              <a:t> </a:t>
            </a:r>
            <a:r>
              <a:rPr lang="en-ZA" altLang="en-US" sz="4000" b="1" dirty="0">
                <a:solidFill>
                  <a:srgbClr val="FF6600"/>
                </a:solidFill>
                <a:latin typeface="Century Gothic" panose="020B0502020202020204" pitchFamily="34" charset="0"/>
              </a:rPr>
              <a:t>What is SciELO SA?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67DC76-E62D-48C6-A424-FBCA94BE31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1233" y="5633412"/>
            <a:ext cx="2371725" cy="10477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A8C0E31-5CB4-4F1A-9685-EE564B2DE7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406" b="-1"/>
          <a:stretch/>
        </p:blipFill>
        <p:spPr>
          <a:xfrm>
            <a:off x="305487" y="5668914"/>
            <a:ext cx="2469385" cy="858562"/>
          </a:xfrm>
          <a:prstGeom prst="rect">
            <a:avLst/>
          </a:prstGeom>
        </p:spPr>
      </p:pic>
      <p:pic>
        <p:nvPicPr>
          <p:cNvPr id="15" name="Picture 14" descr="Logo, icon&#10;&#10;Description automatically generated">
            <a:extLst>
              <a:ext uri="{FF2B5EF4-FFF2-40B4-BE49-F238E27FC236}">
                <a16:creationId xmlns:a16="http://schemas.microsoft.com/office/drawing/2014/main" id="{D7168934-5474-447A-9BE3-62DA0BF6BE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F72471A-AC16-4D00-AB1F-E4DA4543E5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37853" y="2231598"/>
            <a:ext cx="7685540" cy="325189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Firstly SciELO stands for </a:t>
            </a:r>
            <a:r>
              <a:rPr lang="en-ZA" altLang="en-US" sz="2400" dirty="0">
                <a:solidFill>
                  <a:srgbClr val="FF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Sci</a:t>
            </a:r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entific </a:t>
            </a:r>
            <a:r>
              <a:rPr lang="en-ZA" altLang="en-US" sz="2400" dirty="0">
                <a:solidFill>
                  <a:srgbClr val="FF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E</a:t>
            </a:r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lectronic </a:t>
            </a:r>
            <a:r>
              <a:rPr lang="en-ZA" altLang="en-US" sz="2400" dirty="0">
                <a:solidFill>
                  <a:srgbClr val="FF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L</a:t>
            </a:r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ibrary </a:t>
            </a:r>
            <a:r>
              <a:rPr lang="en-ZA" altLang="en-US" sz="2400" dirty="0">
                <a:solidFill>
                  <a:srgbClr val="FF660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O</a:t>
            </a:r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nline. </a:t>
            </a:r>
          </a:p>
          <a:p>
            <a:endParaRPr lang="en-ZA" altLang="en-US" sz="2400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Gill Sans MT" panose="020B0502020104020203" pitchFamily="34" charset="0"/>
            </a:endParaRPr>
          </a:p>
          <a:p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All SciELO journals are open access. </a:t>
            </a:r>
          </a:p>
          <a:p>
            <a:endParaRPr lang="en-ZA" altLang="en-US" sz="2400" dirty="0">
              <a:solidFill>
                <a:srgbClr val="002060"/>
              </a:solidFill>
              <a:latin typeface="Century Gothic" panose="020B0502020202020204" pitchFamily="34" charset="0"/>
              <a:ea typeface="Calibri" panose="020F0502020204030204" pitchFamily="34" charset="0"/>
              <a:cs typeface="Gill Sans MT" panose="020B0502020104020203" pitchFamily="34" charset="0"/>
            </a:endParaRPr>
          </a:p>
          <a:p>
            <a:r>
              <a:rPr lang="en-ZA" altLang="en-US" sz="2400" dirty="0">
                <a:solidFill>
                  <a:srgbClr val="00206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Gill Sans MT" panose="020B0502020104020203" pitchFamily="34" charset="0"/>
              </a:rPr>
              <a:t>SciELO originated in Brazil and there are now national collections in 15 countries, that make up the SciELO Network of journals. </a:t>
            </a:r>
          </a:p>
          <a:p>
            <a:endParaRPr lang="en-ZA" alt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endParaRPr lang="en-ZA" altLang="en-US" sz="2400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ZA" alt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18E461-B91B-4986-A8C9-C4C923B24F9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7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DDB729-717E-46A4-AC12-B24BADA7B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287" y="528722"/>
            <a:ext cx="10380697" cy="56063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A7E8CB-B99A-4BE2-ADDF-993FDDC366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5735" y="3965972"/>
            <a:ext cx="2450836" cy="191528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2D22B78-FD8B-4F17-9B9E-5BF7CDE46E20}"/>
              </a:ext>
            </a:extLst>
          </p:cNvPr>
          <p:cNvSpPr txBox="1"/>
          <p:nvPr/>
        </p:nvSpPr>
        <p:spPr>
          <a:xfrm>
            <a:off x="696287" y="159390"/>
            <a:ext cx="2248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www.scielo.org</a:t>
            </a:r>
            <a:endParaRPr lang="en-ZA" sz="2000" dirty="0">
              <a:solidFill>
                <a:srgbClr val="00206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E6FF14B-0E19-4D46-A087-74E50C81A9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70165" y="6132419"/>
            <a:ext cx="1594487" cy="7043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78C4A4-3F9D-4732-ACE2-27FC9E76238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06" b="-1"/>
          <a:stretch/>
        </p:blipFill>
        <p:spPr>
          <a:xfrm>
            <a:off x="268570" y="6175134"/>
            <a:ext cx="1692892" cy="58858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E0F01BFE-EC6C-45FD-AB3C-DA236E27B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208549" y="2278052"/>
            <a:ext cx="7728062" cy="34203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0" i="0" u="none" strike="noStrike" dirty="0">
                <a:effectLst/>
                <a:latin typeface="Century Gothic" panose="020B0502020202020204" pitchFamily="34" charset="0"/>
                <a:hlinkClick r:id="rId3"/>
              </a:rPr>
              <a:t>SciELO SA</a:t>
            </a:r>
            <a:r>
              <a:rPr lang="en-US" sz="24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24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is a prestigious open-access (free to access), full-text searchable database of selected, high-quality South African scholarly journals.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SciELO SA focuses on strengthening the scholarly journal evaluation and accreditation systems in South Africa through wide dissemination of excellent SA research and by representing </a:t>
            </a:r>
            <a:r>
              <a:rPr 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publishing best practice</a:t>
            </a: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  <a:b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en-US" sz="24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5CB889-D48A-46F4-BE25-7E0F3925BF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7410" y="5698409"/>
            <a:ext cx="2371725" cy="10477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8C4657-5FC0-4F37-99C7-4B56F42E002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06" b="-1"/>
          <a:stretch/>
        </p:blipFill>
        <p:spPr>
          <a:xfrm>
            <a:off x="409710" y="5804802"/>
            <a:ext cx="2371725" cy="8246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307D41D-9E7F-44E0-926F-05F4999CD01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E0F01BFE-EC6C-45FD-AB3C-DA236E27B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208549" y="2278052"/>
            <a:ext cx="7728062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i="0" u="none" strike="noStrike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Why do journals want to be included in SciELO?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Strict standards and requirements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Well managed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Highly regarded index in the South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SciELO Citation Index forms part of the Clarivate Web of Knowledge search platform.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5CB889-D48A-46F4-BE25-7E0F3925B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7410" y="5698409"/>
            <a:ext cx="2371725" cy="10477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48C4657-5FC0-4F37-99C7-4B56F42E002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06" b="-1"/>
          <a:stretch/>
        </p:blipFill>
        <p:spPr>
          <a:xfrm>
            <a:off x="409710" y="5804802"/>
            <a:ext cx="2371725" cy="8246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0307D41D-9E7F-44E0-926F-05F4999CD01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3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9187D495-0BB2-4C58-AF32-0D09172F4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500067" y="2247695"/>
            <a:ext cx="10029524" cy="363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37BA55-97DB-463C-B5CA-1C51661A404C}"/>
              </a:ext>
            </a:extLst>
          </p:cNvPr>
          <p:cNvSpPr txBox="1"/>
          <p:nvPr/>
        </p:nvSpPr>
        <p:spPr>
          <a:xfrm>
            <a:off x="662409" y="1557505"/>
            <a:ext cx="9098836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The SciELO SA collection was started in 2009  </a:t>
            </a:r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  <a:hlinkClick r:id="rId3"/>
              </a:rPr>
              <a:t>www.scielo.org.za</a:t>
            </a:r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b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b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SciELO SA currently includes 84 titles</a:t>
            </a:r>
            <a:b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  <a:hlinkClick r:id="rId4"/>
              </a:rPr>
              <a:t>http://www.scielo.org.za/scielo.php?script=sci_alphabetic &amp;lng=en&amp;nrm=iso</a:t>
            </a:r>
            <a:b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br>
              <a:rPr lang="en-US" alt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SciELO SA is managed by the Academy of Science of South Africa (ASSAf), funded by the SA Department of Science and Innovation (DSI) and endorsed / accredited by the SA Department of Higher Education &amp; Training (DHET).</a:t>
            </a:r>
            <a:br>
              <a:rPr lang="en-ZA" alt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en-ZA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8CE1628-B73F-4722-9462-F9CB70798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41244" y="5695687"/>
            <a:ext cx="2371725" cy="10477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766B74D-E07F-4F55-9ED1-0749D39114D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5406" b="-1"/>
          <a:stretch/>
        </p:blipFill>
        <p:spPr>
          <a:xfrm>
            <a:off x="409710" y="5804802"/>
            <a:ext cx="2371725" cy="82460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2AA8131-4BAA-44A7-A29E-9221B2F250C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02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675EEDBA-55EA-4408-A58A-06381BC6D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424904" y="2637252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534566" y="871609"/>
            <a:ext cx="8812591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358775" algn="l"/>
              </a:tabLst>
            </a:pPr>
            <a:br>
              <a:rPr lang="en-US" sz="24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en-US" sz="2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What editorial practices need to be in place to be included in </a:t>
            </a:r>
            <a:r>
              <a:rPr lang="en-US" sz="2400" b="1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SciELO</a:t>
            </a:r>
            <a:br>
              <a:rPr lang="en-US" sz="24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- 	</a:t>
            </a: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First be accredited to the Department of Higher 	Education and Training.</a:t>
            </a:r>
            <a:b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</a:b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- 	Then undergo a rigorous process of </a:t>
            </a:r>
            <a:r>
              <a:rPr lang="en-US" sz="22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quality appraisal </a:t>
            </a: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by an  </a:t>
            </a:r>
          </a:p>
          <a:p>
            <a:pPr>
              <a:tabLst>
                <a:tab pos="358775" algn="l"/>
              </a:tabLst>
            </a:pP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	</a:t>
            </a: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ASSAf peer-review panel that evaluates the journal 	and the quality of the articles. </a:t>
            </a:r>
            <a:b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</a:b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- 	</a:t>
            </a: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The panel investigates the </a:t>
            </a:r>
            <a:r>
              <a:rPr lang="en-US" sz="22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reliability and credibility of 	the journal and if it offers innovative research by South 	Africa’s top researchers.</a:t>
            </a:r>
          </a:p>
          <a:p>
            <a:pPr marL="342900" indent="-342900">
              <a:buFontTx/>
              <a:buChar char="-"/>
              <a:tabLst>
                <a:tab pos="358775" algn="l"/>
              </a:tabLst>
            </a:pP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Be recommended for inclusion in SciELO SA by the 	evaluation panel.</a:t>
            </a:r>
          </a:p>
          <a:p>
            <a:pPr marL="342900" indent="-342900">
              <a:buFontTx/>
              <a:buChar char="-"/>
              <a:tabLst>
                <a:tab pos="358775" algn="l"/>
              </a:tabLst>
            </a:pPr>
            <a:r>
              <a:rPr lang="en-US" sz="2200" dirty="0">
                <a:solidFill>
                  <a:srgbClr val="002060"/>
                </a:solidFill>
                <a:latin typeface="Century Gothic" panose="020B0502020202020204" pitchFamily="34" charset="0"/>
              </a:rPr>
              <a:t>Then the SciELO SA team checks if the journal adheres to the </a:t>
            </a:r>
            <a:r>
              <a:rPr lang="en-US" sz="2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SciELO Network criteria.</a:t>
            </a:r>
          </a:p>
          <a:p>
            <a:pPr marL="342900" indent="-342900">
              <a:buFontTx/>
              <a:buChar char="-"/>
              <a:tabLst>
                <a:tab pos="358775" algn="l"/>
              </a:tabLst>
            </a:pPr>
            <a:br>
              <a:rPr lang="en-US" sz="24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</a:br>
            <a:r>
              <a:rPr lang="en-US" sz="24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	</a:t>
            </a:r>
            <a:endParaRPr lang="en-ZA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B70DEE-ABD4-4E89-98CD-3A14D74BB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0760" y="5954778"/>
            <a:ext cx="1867151" cy="82484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D97280A-5D8C-4467-AF11-FC4D993CAD3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5406" b="-1"/>
          <a:stretch/>
        </p:blipFill>
        <p:spPr>
          <a:xfrm>
            <a:off x="185746" y="6112454"/>
            <a:ext cx="1867151" cy="649176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0F4E8FE-7761-49B8-A190-04728BCBC8B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311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Logo, icon&#10;&#10;Description automatically generated">
            <a:extLst>
              <a:ext uri="{FF2B5EF4-FFF2-40B4-BE49-F238E27FC236}">
                <a16:creationId xmlns:a16="http://schemas.microsoft.com/office/drawing/2014/main" id="{4E9CE74B-32AC-4C93-9292-5792F3674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63A685-3695-47F2-8A07-ABCB953AE032}"/>
              </a:ext>
            </a:extLst>
          </p:cNvPr>
          <p:cNvSpPr txBox="1"/>
          <p:nvPr/>
        </p:nvSpPr>
        <p:spPr>
          <a:xfrm>
            <a:off x="1424904" y="2637252"/>
            <a:ext cx="10051749" cy="34203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366EB4-5231-40B9-ADA6-6D05439F6B05}"/>
              </a:ext>
            </a:extLst>
          </p:cNvPr>
          <p:cNvSpPr txBox="1"/>
          <p:nvPr/>
        </p:nvSpPr>
        <p:spPr>
          <a:xfrm>
            <a:off x="484168" y="1300251"/>
            <a:ext cx="9277078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Criteria for inclusion in (and remaining in) the SciELO SA collection:</a:t>
            </a:r>
          </a:p>
          <a:p>
            <a:endParaRPr lang="en-US" sz="2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en-ZA" sz="2000" dirty="0">
                <a:latin typeface="Century Gothic" panose="020B0502020202020204" pitchFamily="34" charset="0"/>
                <a:hlinkClick r:id="rId3"/>
              </a:rPr>
              <a:t>https://sites.google.com/view/assaf-scholarly-pub-resources/scielo-sa/criteria-for-acceptance</a:t>
            </a:r>
            <a:endParaRPr lang="en-ZA" sz="2000" dirty="0">
              <a:latin typeface="Century Gothic" panose="020B0502020202020204" pitchFamily="34" charset="0"/>
            </a:endParaRPr>
          </a:p>
          <a:p>
            <a:endParaRPr lang="en-ZA" sz="2000" dirty="0">
              <a:latin typeface="Century Gothic" panose="020B0502020202020204" pitchFamily="34" charset="0"/>
            </a:endParaRPr>
          </a:p>
          <a:p>
            <a:pPr algn="l" rtl="0"/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For a journal to be invited to be included in the SciELO SA collection it needs to meet the following criteria:</a:t>
            </a:r>
          </a:p>
          <a:p>
            <a:pPr algn="l" rtl="0"/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 marL="457200" indent="-457200" algn="l" rtl="0">
              <a:buAutoNum type="arabicPeriod"/>
              <a:tabLst>
                <a:tab pos="358775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The Journal needs to be a </a:t>
            </a:r>
            <a:r>
              <a:rPr lang="en-US" sz="2000" b="1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South African journal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accredited by the SA Department of Higher Education and Training (DHET).</a:t>
            </a:r>
          </a:p>
          <a:p>
            <a:pPr marL="457200" indent="-457200" algn="l" rtl="0">
              <a:buAutoNum type="arabicPeriod"/>
              <a:tabLst>
                <a:tab pos="358775" algn="l"/>
              </a:tabLst>
            </a:pPr>
            <a:endParaRPr lang="en-US" sz="2000" b="0" i="0" dirty="0">
              <a:solidFill>
                <a:srgbClr val="002060"/>
              </a:solidFill>
              <a:effectLst/>
              <a:latin typeface="Century Gothic" panose="020B0502020202020204" pitchFamily="34" charset="0"/>
            </a:endParaRPr>
          </a:p>
          <a:p>
            <a:pPr>
              <a:tabLst>
                <a:tab pos="358775" algn="l"/>
              </a:tabLst>
            </a:pP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2. 	Have received a positive peer review evaluation and 	recommendation for inclusion in SciELO SA, from the </a:t>
            </a:r>
            <a:r>
              <a:rPr lang="en-US" sz="2000" dirty="0">
                <a:solidFill>
                  <a:srgbClr val="002060"/>
                </a:solidFill>
                <a:latin typeface="Century Gothic" panose="020B0502020202020204" pitchFamily="34" charset="0"/>
              </a:rPr>
              <a:t>relevant </a:t>
            </a:r>
            <a:r>
              <a:rPr lang="en-US" sz="2000" b="0" i="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ASSAf 	Peer Review Panel. </a:t>
            </a:r>
          </a:p>
          <a:p>
            <a:pPr>
              <a:tabLst>
                <a:tab pos="358775" algn="l"/>
              </a:tabLst>
            </a:pPr>
            <a:endParaRPr lang="en-ZA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0299B8-F478-4191-8B0F-3D6B07B663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0058" y="6038917"/>
            <a:ext cx="1732921" cy="7655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7F8608F-29D8-4B03-BEF9-4ECE3398DEF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406" b="-1"/>
          <a:stretch/>
        </p:blipFill>
        <p:spPr>
          <a:xfrm>
            <a:off x="272308" y="6095246"/>
            <a:ext cx="1877827" cy="65288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C97A270-4B3F-4344-835F-6C17EE4482D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r="9238"/>
          <a:stretch/>
        </p:blipFill>
        <p:spPr>
          <a:xfrm>
            <a:off x="9761245" y="1686751"/>
            <a:ext cx="2100599" cy="180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61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DADCA2444D794E84405E4D676D29D6" ma:contentTypeVersion="14" ma:contentTypeDescription="Create a new document." ma:contentTypeScope="" ma:versionID="3e3b62d2d34910fdd1f7b704cb7e456b">
  <xsd:schema xmlns:xsd="http://www.w3.org/2001/XMLSchema" xmlns:xs="http://www.w3.org/2001/XMLSchema" xmlns:p="http://schemas.microsoft.com/office/2006/metadata/properties" xmlns:ns3="4cc87431-1638-4e10-a61d-4e573235a13b" xmlns:ns4="e8e0beaf-844b-4af0-abd2-0562baf37ad1" targetNamespace="http://schemas.microsoft.com/office/2006/metadata/properties" ma:root="true" ma:fieldsID="bba301c77a47e32e19caa36a33f3b695" ns3:_="" ns4:_="">
    <xsd:import namespace="4cc87431-1638-4e10-a61d-4e573235a13b"/>
    <xsd:import namespace="e8e0beaf-844b-4af0-abd2-0562baf37a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87431-1638-4e10-a61d-4e573235a1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0beaf-844b-4af0-abd2-0562baf37ad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4D26EA-9A88-4B7B-9FA5-941AD7926AE3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e8e0beaf-844b-4af0-abd2-0562baf37ad1"/>
    <ds:schemaRef ds:uri="http://purl.org/dc/elements/1.1/"/>
    <ds:schemaRef ds:uri="http://purl.org/dc/dcmitype/"/>
    <ds:schemaRef ds:uri="http://schemas.openxmlformats.org/package/2006/metadata/core-properties"/>
    <ds:schemaRef ds:uri="4cc87431-1638-4e10-a61d-4e573235a13b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4E9337E-63DC-4D0D-A97F-B890DCCC51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744AE1-EE52-44EF-BFFF-7D89B91A3A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c87431-1638-4e10-a61d-4e573235a13b"/>
    <ds:schemaRef ds:uri="e8e0beaf-844b-4af0-abd2-0562baf37a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999</Words>
  <Application>Microsoft Macintosh PowerPoint</Application>
  <PresentationFormat>Widescreen</PresentationFormat>
  <Paragraphs>114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</vt:lpstr>
      <vt:lpstr>Calibri</vt:lpstr>
      <vt:lpstr>Calibri Light</vt:lpstr>
      <vt:lpstr>Century Gothic</vt:lpstr>
      <vt:lpstr>Open Sans</vt:lpstr>
      <vt:lpstr>source sans pro</vt:lpstr>
      <vt:lpstr>Office Theme</vt:lpstr>
      <vt:lpstr>        SciELO SA criteria </vt:lpstr>
      <vt:lpstr> What is SciELO SA?</vt:lpstr>
      <vt:lpstr> What is SciELO SA?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SciELO SA criteria</dc:title>
  <dc:creator>Louise van Heerden</dc:creator>
  <cp:lastModifiedBy>Jean Fairbairn</cp:lastModifiedBy>
  <cp:revision>8</cp:revision>
  <cp:lastPrinted>2022-02-13T09:46:22Z</cp:lastPrinted>
  <dcterms:created xsi:type="dcterms:W3CDTF">2022-02-13T06:39:41Z</dcterms:created>
  <dcterms:modified xsi:type="dcterms:W3CDTF">2022-02-21T15:25:26Z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0x01010034DADCA2444D794E84405E4D676D29D6</vt:lpwstr>
  </property>
</Properties>
</file>