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13"/>
  </p:notesMasterIdLst>
  <p:sldIdLst>
    <p:sldId id="300" r:id="rId2"/>
    <p:sldId id="297" r:id="rId3"/>
    <p:sldId id="317" r:id="rId4"/>
    <p:sldId id="311" r:id="rId5"/>
    <p:sldId id="308" r:id="rId6"/>
    <p:sldId id="293" r:id="rId7"/>
    <p:sldId id="318" r:id="rId8"/>
    <p:sldId id="319" r:id="rId9"/>
    <p:sldId id="320" r:id="rId10"/>
    <p:sldId id="321" r:id="rId11"/>
    <p:sldId id="310" r:id="rId12"/>
  </p:sldIdLst>
  <p:sldSz cx="9144000" cy="5143500" type="screen16x9"/>
  <p:notesSz cx="6858000" cy="9144000"/>
  <p:embeddedFontLst>
    <p:embeddedFont>
      <p:font typeface="Barlow" pitchFamily="2" charset="77"/>
      <p:regular r:id="rId14"/>
      <p:bold r:id="rId15"/>
      <p:italic r:id="rId16"/>
      <p:boldItalic r:id="rId17"/>
    </p:embeddedFont>
    <p:embeddedFont>
      <p:font typeface="Barlow Light" panose="020F0302020204030204" pitchFamily="34" charset="0"/>
      <p:regular r:id="rId18"/>
      <p:bold r:id="rId19"/>
      <p:italic r:id="rId20"/>
      <p:boldItalic r:id="rId21"/>
    </p:embeddedFont>
    <p:embeddedFont>
      <p:font typeface="Merriweather" pitchFamily="2" charset="77"/>
      <p:regular r:id="rId22"/>
      <p:bold r:id="rId23"/>
      <p:italic r:id="rId24"/>
      <p:boldItalic r:id="rId25"/>
    </p:embeddedFont>
    <p:embeddedFont>
      <p:font typeface="Ubuntu" panose="020B050403060203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11C7EFF-B079-44CD-85B6-E6D3598932AC}">
  <a:tblStyle styleId="{511C7EFF-B079-44CD-85B6-E6D3598932A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1CDC246-CD5F-43C5-B557-0B5EE2D3867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94"/>
  </p:normalViewPr>
  <p:slideViewPr>
    <p:cSldViewPr snapToGrid="0" snapToObjects="1">
      <p:cViewPr varScale="1">
        <p:scale>
          <a:sx n="169" d="100"/>
          <a:sy n="169" d="100"/>
        </p:scale>
        <p:origin x="488" y="1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8693400" y="4749850"/>
            <a:ext cx="450600" cy="3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5" name="Google Shape;65;p10"/>
          <p:cNvGrpSpPr/>
          <p:nvPr/>
        </p:nvGrpSpPr>
        <p:grpSpPr>
          <a:xfrm>
            <a:off x="0" y="2550906"/>
            <a:ext cx="719125" cy="41700"/>
            <a:chOff x="0" y="2550906"/>
            <a:chExt cx="719125" cy="41700"/>
          </a:xfrm>
        </p:grpSpPr>
        <p:sp>
          <p:nvSpPr>
            <p:cNvPr id="66" name="Google Shape;66;p10"/>
            <p:cNvSpPr/>
            <p:nvPr/>
          </p:nvSpPr>
          <p:spPr>
            <a:xfrm>
              <a:off x="0" y="2550906"/>
              <a:ext cx="509100" cy="41700"/>
            </a:xfrm>
            <a:prstGeom prst="rect">
              <a:avLst/>
            </a:prstGeom>
            <a:gradFill>
              <a:gsLst>
                <a:gs pos="0">
                  <a:srgbClr val="FFFFFF">
                    <a:alpha val="29803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0"/>
            <p:cNvSpPr/>
            <p:nvPr/>
          </p:nvSpPr>
          <p:spPr>
            <a:xfrm>
              <a:off x="506425" y="2550906"/>
              <a:ext cx="212700" cy="41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accent5"/>
            </a:gs>
            <a:gs pos="100000">
              <a:schemeClr val="accent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5307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"/>
              <a:buNone/>
              <a:defRPr sz="2400" b="1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"/>
              <a:buNone/>
              <a:defRPr sz="2400" b="1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"/>
              <a:buNone/>
              <a:defRPr sz="2400" b="1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"/>
              <a:buNone/>
              <a:defRPr sz="2400" b="1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"/>
              <a:buNone/>
              <a:defRPr sz="2400" b="1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"/>
              <a:buNone/>
              <a:defRPr sz="2400" b="1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"/>
              <a:buNone/>
              <a:defRPr sz="2400" b="1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"/>
              <a:buNone/>
              <a:defRPr sz="2400" b="1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"/>
              <a:buNone/>
              <a:defRPr sz="2400" b="1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353948"/>
            <a:ext cx="53070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rlow Light"/>
              <a:buChar char="╸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rlow Light"/>
              <a:buChar char="‧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rlow Light"/>
              <a:buChar char="‧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rlow Light"/>
              <a:buChar char="●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rlow Light"/>
              <a:buChar char="○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rlow Light"/>
              <a:buChar char="■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rlow Light"/>
              <a:buChar char="●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rlow Light"/>
              <a:buChar char="○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arlow Light"/>
              <a:buChar char="■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693400" y="4749850"/>
            <a:ext cx="450600" cy="3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buNone/>
              <a:defRPr sz="13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 rtl="0">
              <a:buNone/>
              <a:defRPr sz="13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 rtl="0">
              <a:buNone/>
              <a:defRPr sz="13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 rtl="0">
              <a:buNone/>
              <a:defRPr sz="13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 rtl="0">
              <a:buNone/>
              <a:defRPr sz="13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 rtl="0">
              <a:buNone/>
              <a:defRPr sz="13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 rtl="0">
              <a:buNone/>
              <a:defRPr sz="13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 rtl="0">
              <a:buNone/>
              <a:defRPr sz="13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/>
          <p:nvPr/>
        </p:nvSpPr>
        <p:spPr>
          <a:xfrm>
            <a:off x="0" y="5096950"/>
            <a:ext cx="8719800" cy="46500"/>
          </a:xfrm>
          <a:prstGeom prst="rect">
            <a:avLst/>
          </a:prstGeom>
          <a:gradFill>
            <a:gsLst>
              <a:gs pos="0">
                <a:srgbClr val="FFFFFF">
                  <a:alpha val="29803"/>
                </a:srgbClr>
              </a:gs>
              <a:gs pos="100000">
                <a:srgbClr val="FFFFFF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buNone/>
            </a:pPr>
            <a:endParaRPr/>
          </a:p>
        </p:txBody>
      </p:sp>
      <p:sp>
        <p:nvSpPr>
          <p:cNvPr id="10" name="Google Shape;10;p1"/>
          <p:cNvSpPr/>
          <p:nvPr/>
        </p:nvSpPr>
        <p:spPr>
          <a:xfrm>
            <a:off x="8693400" y="5096950"/>
            <a:ext cx="450600" cy="46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12" Type="http://schemas.openxmlformats.org/officeDocument/2006/relationships/image" Target="../media/image1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5.jpeg"/><Relationship Id="rId9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51EA8C-AA57-40D4-8C0F-E6C3B6231E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39340" y="-218697"/>
            <a:ext cx="4288666" cy="535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97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320A3-88D4-4AED-D37C-4E95049C8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F176B4-A013-981D-10C6-27675D960D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D85BE406-8F9F-1383-DDCB-6E179FDD5D34}"/>
              </a:ext>
            </a:extLst>
          </p:cNvPr>
          <p:cNvSpPr txBox="1"/>
          <p:nvPr/>
        </p:nvSpPr>
        <p:spPr>
          <a:xfrm>
            <a:off x="869765" y="1811148"/>
            <a:ext cx="8070049" cy="2813271"/>
          </a:xfrm>
          <a:prstGeom prst="rect">
            <a:avLst/>
          </a:prstGeom>
        </p:spPr>
        <p:txBody>
          <a:bodyPr vert="horz" wrap="square" lIns="0" tIns="33655" rIns="0" bIns="0" numCol="2" rtlCol="0">
            <a:spAutoFit/>
          </a:bodyPr>
          <a:lstStyle/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r>
              <a:rPr lang="en-US" spc="-20" dirty="0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  <a:t>Ensure that all your plug-ins are updated and activated and that the </a:t>
            </a:r>
            <a:br>
              <a:rPr lang="en-US" spc="-20" dirty="0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</a:br>
            <a:r>
              <a:rPr lang="en-US" spc="-20" dirty="0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  <a:t>settings are completed correctly</a:t>
            </a:r>
          </a:p>
          <a:p>
            <a:pPr marL="628650" marR="5080" lvl="2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</a:pPr>
            <a:r>
              <a:rPr lang="en-US" spc="-20" dirty="0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  <a:t>Scopus</a:t>
            </a:r>
          </a:p>
          <a:p>
            <a:pPr marL="628650" marR="5080" lvl="2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</a:pPr>
            <a:r>
              <a:rPr lang="en-US" spc="-20" dirty="0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  <a:t>Crossref</a:t>
            </a:r>
          </a:p>
          <a:p>
            <a:pPr marL="628650" marR="5080" lvl="2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</a:pPr>
            <a:r>
              <a:rPr lang="en-US" spc="-20" dirty="0" err="1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  <a:t>Datacite</a:t>
            </a:r>
            <a:endParaRPr lang="en-US" spc="-20" dirty="0">
              <a:solidFill>
                <a:schemeClr val="tx1"/>
              </a:solidFill>
              <a:latin typeface="Merriweather" panose="00000500000000000000" pitchFamily="50" charset="0"/>
              <a:cs typeface="Segoe UI" panose="020B0502040204020203" pitchFamily="34" charset="0"/>
            </a:endParaRPr>
          </a:p>
          <a:p>
            <a:pPr marL="628650" marR="5080" lvl="2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</a:pPr>
            <a:r>
              <a:rPr lang="en-US" spc="-20" dirty="0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  <a:t>Dublin Core</a:t>
            </a:r>
          </a:p>
          <a:p>
            <a:pPr marL="628650" marR="5080" lvl="2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</a:pPr>
            <a:r>
              <a:rPr lang="en-US" spc="-20" dirty="0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  <a:t>Google Analytics</a:t>
            </a:r>
          </a:p>
          <a:p>
            <a:pPr marL="628650" marR="5080" lvl="2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</a:pPr>
            <a:r>
              <a:rPr lang="en-US" spc="-20" dirty="0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  <a:t>Google Scholar</a:t>
            </a:r>
          </a:p>
          <a:p>
            <a:pPr marL="628650" marR="5080" lvl="2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</a:pPr>
            <a:r>
              <a:rPr lang="en-US" spc="-20" dirty="0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  <a:t>JATS</a:t>
            </a:r>
          </a:p>
          <a:p>
            <a:pPr marL="628650" marR="5080" lvl="2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</a:pPr>
            <a:r>
              <a:rPr lang="en-US" spc="-20" dirty="0" err="1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  <a:t>OpenAIRE</a:t>
            </a:r>
            <a:endParaRPr lang="en-US" spc="-20" dirty="0">
              <a:solidFill>
                <a:schemeClr val="tx1"/>
              </a:solidFill>
              <a:latin typeface="Merriweather" panose="00000500000000000000" pitchFamily="50" charset="0"/>
              <a:cs typeface="Segoe UI" panose="020B0502040204020203" pitchFamily="34" charset="0"/>
            </a:endParaRPr>
          </a:p>
          <a:p>
            <a:pPr marL="628650" marR="5080" lvl="2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</a:pPr>
            <a:endParaRPr spc="-20" dirty="0">
              <a:solidFill>
                <a:schemeClr val="tx1"/>
              </a:solidFill>
              <a:latin typeface="Merriweather" panose="00000500000000000000" pitchFamily="50" charset="0"/>
              <a:cs typeface="Segoe UI" panose="020B0502040204020203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A1ED8737-E7BC-2F3D-58E9-C436DD3980FA}"/>
              </a:ext>
            </a:extLst>
          </p:cNvPr>
          <p:cNvSpPr txBox="1">
            <a:spLocks/>
          </p:cNvSpPr>
          <p:nvPr/>
        </p:nvSpPr>
        <p:spPr>
          <a:xfrm>
            <a:off x="838355" y="511495"/>
            <a:ext cx="5162949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2800" spc="-75" dirty="0">
                <a:solidFill>
                  <a:srgbClr val="D95900"/>
                </a:solidFill>
                <a:latin typeface="Ubuntu" panose="020B0504030602030204" pitchFamily="34" charset="0"/>
                <a:cs typeface="Segoe UI" panose="020B0502040204020203" pitchFamily="34" charset="0"/>
              </a:rPr>
              <a:t>Ensuring a complete ISSN Agency record for journals through OJS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F147CA-8D95-99C5-8ED9-6703E25E67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932403" y="369944"/>
            <a:ext cx="1760997" cy="220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70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644" y="3530822"/>
            <a:ext cx="1513298" cy="1513298"/>
          </a:xfrm>
          <a:prstGeom prst="rect">
            <a:avLst/>
          </a:prstGeo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9181FEAC-0F48-4EAE-A4D2-427AA0D56261}"/>
              </a:ext>
            </a:extLst>
          </p:cNvPr>
          <p:cNvSpPr txBox="1"/>
          <p:nvPr/>
        </p:nvSpPr>
        <p:spPr>
          <a:xfrm>
            <a:off x="869765" y="1551265"/>
            <a:ext cx="8070049" cy="1856727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r>
              <a:rPr lang="en-US" sz="1200" i="1" spc="-20" dirty="0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  <a:t>Wikus van Zyl</a:t>
            </a:r>
          </a:p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r>
              <a:rPr lang="en-US" sz="1200" spc="-20" dirty="0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  <a:t>wikusvz@uj.ac.za</a:t>
            </a:r>
          </a:p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r>
              <a:rPr lang="en-US" sz="1200" spc="-20" dirty="0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  <a:t>+27 11 559 2891</a:t>
            </a:r>
          </a:p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r>
              <a:rPr lang="en-US" sz="1200" spc="-20" dirty="0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  <a:t>https://ujpress.uj.ac.za/</a:t>
            </a:r>
          </a:p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r>
              <a:rPr lang="en-US" sz="1200" spc="-20" dirty="0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  <a:t>https://journals.uj.ac.za/</a:t>
            </a:r>
          </a:p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endParaRPr lang="en-US" sz="1200" spc="-20" dirty="0">
              <a:solidFill>
                <a:schemeClr val="tx1"/>
              </a:solidFill>
              <a:latin typeface="Merriweather" panose="00000500000000000000" pitchFamily="50" charset="0"/>
              <a:cs typeface="Segoe UI" panose="020B0502040204020203" pitchFamily="34" charset="0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390A9594-94AE-4C8D-9EF8-F0C041B40F8E}"/>
              </a:ext>
            </a:extLst>
          </p:cNvPr>
          <p:cNvSpPr txBox="1">
            <a:spLocks/>
          </p:cNvSpPr>
          <p:nvPr/>
        </p:nvSpPr>
        <p:spPr>
          <a:xfrm>
            <a:off x="811995" y="370111"/>
            <a:ext cx="8185587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2800" spc="-75" dirty="0">
                <a:solidFill>
                  <a:srgbClr val="D95900"/>
                </a:solidFill>
                <a:latin typeface="Ubuntu" panose="020B0504030602030204" pitchFamily="34" charset="0"/>
                <a:cs typeface="Segoe UI" panose="020B0502040204020203" pitchFamily="34" charset="0"/>
              </a:rPr>
              <a:t>Contact us</a:t>
            </a:r>
          </a:p>
        </p:txBody>
      </p:sp>
    </p:spTree>
    <p:extLst>
      <p:ext uri="{BB962C8B-B14F-4D97-AF65-F5344CB8AC3E}">
        <p14:creationId xmlns:p14="http://schemas.microsoft.com/office/powerpoint/2010/main" val="1287255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E108DB0-7A66-40FF-BB5C-F5165F4BF006}"/>
              </a:ext>
            </a:extLst>
          </p:cNvPr>
          <p:cNvSpPr txBox="1"/>
          <p:nvPr/>
        </p:nvSpPr>
        <p:spPr>
          <a:xfrm>
            <a:off x="869765" y="1811148"/>
            <a:ext cx="8070049" cy="2128468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r>
              <a:rPr lang="en-US" spc="-20" dirty="0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  <a:t>Hosting a multilingual journal</a:t>
            </a:r>
          </a:p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r>
              <a:rPr lang="en-US" spc="-20" dirty="0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  <a:t>PKP PN Plugin setup</a:t>
            </a:r>
          </a:p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r>
              <a:rPr lang="en-US" spc="-20" dirty="0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  <a:t>Reviewer Credits Plugin</a:t>
            </a:r>
          </a:p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r>
              <a:rPr lang="en-US" spc="-20" dirty="0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  <a:t>Ensuring a complete ISSN Agency record for journals through OJS</a:t>
            </a:r>
          </a:p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endParaRPr lang="en-US" spc="-20" dirty="0">
              <a:solidFill>
                <a:schemeClr val="tx1"/>
              </a:solidFill>
              <a:latin typeface="Merriweather" panose="00000500000000000000" pitchFamily="50" charset="0"/>
              <a:cs typeface="Segoe UI" panose="020B0502040204020203" pitchFamily="34" charset="0"/>
            </a:endParaRPr>
          </a:p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endParaRPr spc="-20" dirty="0">
              <a:solidFill>
                <a:schemeClr val="tx1"/>
              </a:solidFill>
              <a:latin typeface="Merriweather" panose="00000500000000000000" pitchFamily="50" charset="0"/>
              <a:cs typeface="Segoe UI" panose="020B0502040204020203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4A2F7034-0C59-4785-8749-66DE9E25E738}"/>
              </a:ext>
            </a:extLst>
          </p:cNvPr>
          <p:cNvSpPr txBox="1">
            <a:spLocks/>
          </p:cNvSpPr>
          <p:nvPr/>
        </p:nvSpPr>
        <p:spPr>
          <a:xfrm>
            <a:off x="838355" y="511495"/>
            <a:ext cx="516294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2800" spc="-75" dirty="0">
                <a:solidFill>
                  <a:srgbClr val="D95900"/>
                </a:solidFill>
                <a:latin typeface="Ubuntu" panose="020B0504030602030204" pitchFamily="34" charset="0"/>
                <a:cs typeface="Segoe UI" panose="020B0502040204020203" pitchFamily="34" charset="0"/>
              </a:rPr>
              <a:t>OJS Best Practices and Use Cases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6E2B9F-9627-4EAF-B6EA-738E329282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932403" y="369944"/>
            <a:ext cx="1760997" cy="220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44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668F1-5C3C-B084-4142-54A81B7BF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E0E838-9213-64F5-56C9-9340CF46C2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17A2B4FD-93D9-5663-A66C-CFFC7F117DD9}"/>
              </a:ext>
            </a:extLst>
          </p:cNvPr>
          <p:cNvSpPr txBox="1"/>
          <p:nvPr/>
        </p:nvSpPr>
        <p:spPr>
          <a:xfrm>
            <a:off x="869765" y="1811148"/>
            <a:ext cx="8070049" cy="249010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r>
              <a:rPr lang="en-US" spc="-20" dirty="0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  <a:t>Founded in October 2020</a:t>
            </a:r>
          </a:p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r>
              <a:rPr lang="en-US" spc="-20" dirty="0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  <a:t>Publish Gold and Diamond Open Access books and journals</a:t>
            </a:r>
          </a:p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r>
              <a:rPr lang="en-US" spc="-20" dirty="0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  <a:t>No barrier to publication to authors and readers regarding funding or language</a:t>
            </a:r>
          </a:p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r>
              <a:rPr lang="en-US" spc="-20" dirty="0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  <a:t>Use cross-</a:t>
            </a:r>
            <a:r>
              <a:rPr lang="en-US" spc="-20" dirty="0" err="1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  <a:t>subsidisation</a:t>
            </a:r>
            <a:r>
              <a:rPr lang="en-US" spc="-20" dirty="0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  <a:t> to publish sustainably</a:t>
            </a:r>
          </a:p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r>
              <a:rPr lang="en-US" spc="-20" dirty="0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  <a:t>Additional revenue generation through journal and book publishing services</a:t>
            </a:r>
          </a:p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endParaRPr lang="en-US" spc="-20" dirty="0">
              <a:solidFill>
                <a:schemeClr val="tx1"/>
              </a:solidFill>
              <a:latin typeface="Merriweather" panose="00000500000000000000" pitchFamily="50" charset="0"/>
              <a:cs typeface="Segoe UI" panose="020B0502040204020203" pitchFamily="34" charset="0"/>
            </a:endParaRPr>
          </a:p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endParaRPr spc="-20" dirty="0">
              <a:solidFill>
                <a:schemeClr val="tx1"/>
              </a:solidFill>
              <a:latin typeface="Merriweather" panose="00000500000000000000" pitchFamily="50" charset="0"/>
              <a:cs typeface="Segoe UI" panose="020B0502040204020203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444A1CB2-8669-DCA5-BE10-00BB1DD4B6EC}"/>
              </a:ext>
            </a:extLst>
          </p:cNvPr>
          <p:cNvSpPr txBox="1">
            <a:spLocks/>
          </p:cNvSpPr>
          <p:nvPr/>
        </p:nvSpPr>
        <p:spPr>
          <a:xfrm>
            <a:off x="838355" y="511495"/>
            <a:ext cx="516294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2800" spc="-75" dirty="0">
                <a:solidFill>
                  <a:srgbClr val="D95900"/>
                </a:solidFill>
                <a:latin typeface="Ubuntu" panose="020B0504030602030204" pitchFamily="34" charset="0"/>
                <a:cs typeface="Segoe UI" panose="020B0502040204020203" pitchFamily="34" charset="0"/>
              </a:rPr>
              <a:t>UJ Press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939C4D-F9FA-A06A-E280-E88A5C8272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932403" y="369944"/>
            <a:ext cx="1760997" cy="220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97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BD805-941F-8211-664F-1CA4771C7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8D78B4-D207-07B0-DC2E-6E80843C86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CFB39C15-05D8-5434-8E25-C2A2D95278CE}"/>
              </a:ext>
            </a:extLst>
          </p:cNvPr>
          <p:cNvSpPr txBox="1"/>
          <p:nvPr/>
        </p:nvSpPr>
        <p:spPr>
          <a:xfrm>
            <a:off x="869765" y="1811148"/>
            <a:ext cx="8070049" cy="249010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r>
              <a:rPr lang="en-US" spc="-20" dirty="0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  <a:t>26 Open Access journals hosted on the OJS platform</a:t>
            </a:r>
          </a:p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r>
              <a:rPr lang="en-US" spc="-20" dirty="0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  <a:t>20 Diamond Open Access journals</a:t>
            </a:r>
          </a:p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r>
              <a:rPr lang="en-US" spc="-20" dirty="0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  <a:t>12 DOAJ Indexed Journals</a:t>
            </a:r>
          </a:p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r>
              <a:rPr lang="en-US" spc="-20" dirty="0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  <a:t>Selected journals available in English, French, Spanish, and Portuguese</a:t>
            </a:r>
          </a:p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r>
              <a:rPr lang="en-US" spc="-20" dirty="0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  <a:t>Latest journal: </a:t>
            </a:r>
            <a:r>
              <a:rPr lang="en-US" i="1" spc="-20" dirty="0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  <a:t>Global Township Studies Journal</a:t>
            </a:r>
          </a:p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endParaRPr lang="en-US" spc="-20" dirty="0">
              <a:solidFill>
                <a:schemeClr val="tx1"/>
              </a:solidFill>
              <a:latin typeface="Merriweather" panose="00000500000000000000" pitchFamily="50" charset="0"/>
              <a:cs typeface="Segoe UI" panose="020B0502040204020203" pitchFamily="34" charset="0"/>
            </a:endParaRPr>
          </a:p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endParaRPr spc="-20" dirty="0">
              <a:solidFill>
                <a:schemeClr val="tx1"/>
              </a:solidFill>
              <a:latin typeface="Merriweather" panose="00000500000000000000" pitchFamily="50" charset="0"/>
              <a:cs typeface="Segoe UI" panose="020B0502040204020203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1A371DA5-E5BF-6394-86E2-F1E0EFDD1775}"/>
              </a:ext>
            </a:extLst>
          </p:cNvPr>
          <p:cNvSpPr txBox="1">
            <a:spLocks/>
          </p:cNvSpPr>
          <p:nvPr/>
        </p:nvSpPr>
        <p:spPr>
          <a:xfrm>
            <a:off x="838355" y="511495"/>
            <a:ext cx="516294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2800" spc="-75" dirty="0">
                <a:solidFill>
                  <a:srgbClr val="D95900"/>
                </a:solidFill>
                <a:latin typeface="Ubuntu" panose="020B0504030602030204" pitchFamily="34" charset="0"/>
                <a:cs typeface="Segoe UI" panose="020B0502040204020203" pitchFamily="34" charset="0"/>
              </a:rPr>
              <a:t>Journals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11CB6A-A49D-2EB1-57E3-8DE0C39304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932403" y="369944"/>
            <a:ext cx="1760997" cy="220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20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F2B1A5E2-FFB2-467B-9AB5-D3BE8F13683F}"/>
              </a:ext>
            </a:extLst>
          </p:cNvPr>
          <p:cNvSpPr txBox="1">
            <a:spLocks/>
          </p:cNvSpPr>
          <p:nvPr/>
        </p:nvSpPr>
        <p:spPr>
          <a:xfrm>
            <a:off x="685876" y="426051"/>
            <a:ext cx="734552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2800" spc="-75" dirty="0">
                <a:solidFill>
                  <a:srgbClr val="D95900"/>
                </a:solidFill>
                <a:latin typeface="Ubuntu" panose="020B0504030602030204" pitchFamily="34" charset="0"/>
                <a:cs typeface="Segoe UI" panose="020B0502040204020203" pitchFamily="34" charset="0"/>
              </a:rPr>
              <a:t>UJ Press Journals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8AF072-E535-125B-F2CC-1D43AE1A7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179" y="1178234"/>
            <a:ext cx="7230794" cy="353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62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938" y="3476116"/>
            <a:ext cx="1568004" cy="1568004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5DC62DB-F061-450D-86FA-6ACE5BC43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671612" y="1508759"/>
            <a:ext cx="1057963" cy="149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journals.uj.ac.za/public/journals/17/journalThumbnail_en_US.jpg">
            <a:extLst>
              <a:ext uri="{FF2B5EF4-FFF2-40B4-BE49-F238E27FC236}">
                <a16:creationId xmlns:a16="http://schemas.microsoft.com/office/drawing/2014/main" id="{85BA2E03-A979-41CE-B7ED-A138BCCCF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267" y="1500361"/>
            <a:ext cx="1057839" cy="1495903"/>
          </a:xfrm>
          <a:prstGeom prst="rect">
            <a:avLst/>
          </a:prstGeom>
          <a:noFill/>
          <a:ln w="31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9067A7-B3FE-4FDD-B2B8-02D6E0599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3312078" y="1500402"/>
            <a:ext cx="1108728" cy="149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journals.uj.ac.za/public/journals/15/journalThumbnail_en_US.jpg">
            <a:extLst>
              <a:ext uri="{FF2B5EF4-FFF2-40B4-BE49-F238E27FC236}">
                <a16:creationId xmlns:a16="http://schemas.microsoft.com/office/drawing/2014/main" id="{5D3447C0-B5C6-4311-8439-F80956D8C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050" y="1500361"/>
            <a:ext cx="1057838" cy="149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F5D896DC-C398-43C4-8DFE-B20C60A64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698546" y="3151425"/>
            <a:ext cx="1057963" cy="149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s://journals.uj.ac.za/public/journals/14/journalThumbnail_en_US.jpg">
            <a:extLst>
              <a:ext uri="{FF2B5EF4-FFF2-40B4-BE49-F238E27FC236}">
                <a16:creationId xmlns:a16="http://schemas.microsoft.com/office/drawing/2014/main" id="{7A47EAB8-52B7-423C-92E7-1DC5776D1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341" y="3151425"/>
            <a:ext cx="1058040" cy="149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060E97AC-3BD3-47D0-ADE1-9EF84E645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3331323" y="3151425"/>
            <a:ext cx="1057812" cy="149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6D1F4E7D-2D4D-4A24-9C85-17036CFC5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4659607" y="3151425"/>
            <a:ext cx="1054548" cy="149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>
            <a:extLst>
              <a:ext uri="{FF2B5EF4-FFF2-40B4-BE49-F238E27FC236}">
                <a16:creationId xmlns:a16="http://schemas.microsoft.com/office/drawing/2014/main" id="{93771FA3-555A-4C9D-AE78-D40917A6B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/>
        </p:blipFill>
        <p:spPr bwMode="auto">
          <a:xfrm>
            <a:off x="5978581" y="1500361"/>
            <a:ext cx="1054370" cy="149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3728B64D-1B8F-45E2-833F-47B782E68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/>
        </p:blipFill>
        <p:spPr bwMode="auto">
          <a:xfrm>
            <a:off x="5978581" y="3136150"/>
            <a:ext cx="1054370" cy="149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ject 4">
            <a:extLst>
              <a:ext uri="{FF2B5EF4-FFF2-40B4-BE49-F238E27FC236}">
                <a16:creationId xmlns:a16="http://schemas.microsoft.com/office/drawing/2014/main" id="{B67C23B2-566F-4626-B846-57BA61DF36AA}"/>
              </a:ext>
            </a:extLst>
          </p:cNvPr>
          <p:cNvSpPr txBox="1">
            <a:spLocks/>
          </p:cNvSpPr>
          <p:nvPr/>
        </p:nvSpPr>
        <p:spPr>
          <a:xfrm>
            <a:off x="634090" y="332011"/>
            <a:ext cx="734552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2800" spc="-75" dirty="0">
                <a:solidFill>
                  <a:srgbClr val="D95900"/>
                </a:solidFill>
                <a:latin typeface="Ubuntu" panose="020B0504030602030204" pitchFamily="34" charset="0"/>
                <a:cs typeface="Segoe UI" panose="020B0502040204020203" pitchFamily="34" charset="0"/>
              </a:rPr>
              <a:t>Journals on UJ Press Journals</a:t>
            </a:r>
          </a:p>
        </p:txBody>
      </p:sp>
      <p:pic>
        <p:nvPicPr>
          <p:cNvPr id="16" name="Picture 18">
            <a:extLst>
              <a:ext uri="{FF2B5EF4-FFF2-40B4-BE49-F238E27FC236}">
                <a16:creationId xmlns:a16="http://schemas.microsoft.com/office/drawing/2014/main" id="{1B6E5774-040E-481F-98D8-8F2C50E25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/>
        </p:blipFill>
        <p:spPr bwMode="auto">
          <a:xfrm>
            <a:off x="7298644" y="1502794"/>
            <a:ext cx="1054548" cy="149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467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CDA5A-7855-B715-F49B-61119CBA9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CBB550-1C23-503E-C580-968655014D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3150695A-3276-3FB5-72F0-1A07EF957AF4}"/>
              </a:ext>
            </a:extLst>
          </p:cNvPr>
          <p:cNvSpPr txBox="1"/>
          <p:nvPr/>
        </p:nvSpPr>
        <p:spPr>
          <a:xfrm>
            <a:off x="869765" y="1811148"/>
            <a:ext cx="8070049" cy="425982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r>
              <a:rPr lang="en-US" i="1" spc="-20" dirty="0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  <a:t>Clinical Sociology Review </a:t>
            </a:r>
            <a:r>
              <a:rPr lang="en-US" spc="-20" dirty="0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  <a:t>published in English, French and Portuguese</a:t>
            </a:r>
          </a:p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r>
              <a:rPr lang="en-US" spc="-20" dirty="0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  <a:t>Site available in all three languages</a:t>
            </a:r>
          </a:p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r>
              <a:rPr lang="en-US" spc="-20" dirty="0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  <a:t>Journal editor for each language</a:t>
            </a:r>
          </a:p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r>
              <a:rPr lang="en-US" spc="-20" dirty="0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  <a:t>Article metadata available in all three languages</a:t>
            </a:r>
          </a:p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r>
              <a:rPr lang="en-US" spc="-20" dirty="0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  <a:t>Indicate which language the article galleys are in</a:t>
            </a:r>
          </a:p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r>
              <a:rPr lang="en-US" spc="-20" dirty="0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  <a:t>Offer articles in PDF and EPUB formats</a:t>
            </a:r>
          </a:p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r>
              <a:rPr lang="en-US" spc="-20" dirty="0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  <a:t>Moving towards an XML-based workflow which will allow us to offer articles in XML </a:t>
            </a:r>
            <a:r>
              <a:rPr lang="en-US" spc="-20" dirty="0" err="1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  <a:t>Jats</a:t>
            </a:r>
            <a:r>
              <a:rPr lang="en-US" spc="-20" dirty="0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  <a:t> format</a:t>
            </a:r>
          </a:p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endParaRPr lang="en-US" spc="-20" dirty="0">
              <a:solidFill>
                <a:schemeClr val="tx1"/>
              </a:solidFill>
              <a:latin typeface="Merriweather" panose="00000500000000000000" pitchFamily="50" charset="0"/>
              <a:cs typeface="Segoe UI" panose="020B0502040204020203" pitchFamily="34" charset="0"/>
            </a:endParaRPr>
          </a:p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endParaRPr lang="en-US" i="1" spc="-20" dirty="0">
              <a:solidFill>
                <a:schemeClr val="tx1"/>
              </a:solidFill>
              <a:latin typeface="Merriweather" panose="00000500000000000000" pitchFamily="50" charset="0"/>
              <a:cs typeface="Segoe UI" panose="020B0502040204020203" pitchFamily="34" charset="0"/>
            </a:endParaRPr>
          </a:p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endParaRPr lang="en-US" spc="-20" dirty="0">
              <a:solidFill>
                <a:schemeClr val="tx1"/>
              </a:solidFill>
              <a:latin typeface="Merriweather" panose="00000500000000000000" pitchFamily="50" charset="0"/>
              <a:cs typeface="Segoe UI" panose="020B0502040204020203" pitchFamily="34" charset="0"/>
            </a:endParaRPr>
          </a:p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endParaRPr spc="-20" dirty="0">
              <a:solidFill>
                <a:schemeClr val="tx1"/>
              </a:solidFill>
              <a:latin typeface="Merriweather" panose="00000500000000000000" pitchFamily="50" charset="0"/>
              <a:cs typeface="Segoe UI" panose="020B0502040204020203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28104424-7D39-93CF-233C-5F254244EDF3}"/>
              </a:ext>
            </a:extLst>
          </p:cNvPr>
          <p:cNvSpPr txBox="1">
            <a:spLocks/>
          </p:cNvSpPr>
          <p:nvPr/>
        </p:nvSpPr>
        <p:spPr>
          <a:xfrm>
            <a:off x="838355" y="511495"/>
            <a:ext cx="516294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2800" spc="-75" dirty="0">
                <a:solidFill>
                  <a:srgbClr val="D95900"/>
                </a:solidFill>
                <a:latin typeface="Ubuntu" panose="020B0504030602030204" pitchFamily="34" charset="0"/>
                <a:cs typeface="Segoe UI" panose="020B0502040204020203" pitchFamily="34" charset="0"/>
              </a:rPr>
              <a:t>Hosting multilingual journals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5310C2-CA3B-0023-03B3-873D6BF033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932403" y="369944"/>
            <a:ext cx="1760997" cy="220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74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12B11-4DBB-0A3E-EBD3-E931FF7F1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FC7DFA-C536-260D-5FD9-1770CBD4F6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F4A5AC9A-DDBE-337E-5E60-61C3AB94AD97}"/>
              </a:ext>
            </a:extLst>
          </p:cNvPr>
          <p:cNvSpPr txBox="1"/>
          <p:nvPr/>
        </p:nvSpPr>
        <p:spPr>
          <a:xfrm>
            <a:off x="869765" y="1811148"/>
            <a:ext cx="8070049" cy="321338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r>
              <a:rPr lang="en-US" spc="-20" dirty="0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  <a:t>Ensure that you enable Archiving under the Distribution tab</a:t>
            </a:r>
          </a:p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r>
              <a:rPr lang="en-US" spc="-20" dirty="0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  <a:t>We enable PKP PN, LOCKS and CLOCKSS for all our journals</a:t>
            </a:r>
          </a:p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r>
              <a:rPr lang="en-US" spc="-20" dirty="0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  <a:t>Ensure that you set up the PKP PN plug-in under Website</a:t>
            </a:r>
          </a:p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r>
              <a:rPr lang="en-US" spc="-20" dirty="0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  <a:t>Check that your issues have been deposited under the Status tab</a:t>
            </a:r>
          </a:p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endParaRPr lang="en-US" spc="-20" dirty="0">
              <a:solidFill>
                <a:schemeClr val="tx1"/>
              </a:solidFill>
              <a:latin typeface="Merriweather" panose="00000500000000000000" pitchFamily="50" charset="0"/>
              <a:cs typeface="Segoe UI" panose="020B0502040204020203" pitchFamily="34" charset="0"/>
            </a:endParaRPr>
          </a:p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endParaRPr lang="en-US" spc="-20" dirty="0">
              <a:solidFill>
                <a:schemeClr val="tx1"/>
              </a:solidFill>
              <a:latin typeface="Merriweather" panose="00000500000000000000" pitchFamily="50" charset="0"/>
              <a:cs typeface="Segoe UI" panose="020B0502040204020203" pitchFamily="34" charset="0"/>
            </a:endParaRPr>
          </a:p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endParaRPr lang="en-US" i="1" spc="-20" dirty="0">
              <a:solidFill>
                <a:schemeClr val="tx1"/>
              </a:solidFill>
              <a:latin typeface="Merriweather" panose="00000500000000000000" pitchFamily="50" charset="0"/>
              <a:cs typeface="Segoe UI" panose="020B0502040204020203" pitchFamily="34" charset="0"/>
            </a:endParaRPr>
          </a:p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endParaRPr lang="en-US" spc="-20" dirty="0">
              <a:solidFill>
                <a:schemeClr val="tx1"/>
              </a:solidFill>
              <a:latin typeface="Merriweather" panose="00000500000000000000" pitchFamily="50" charset="0"/>
              <a:cs typeface="Segoe UI" panose="020B0502040204020203" pitchFamily="34" charset="0"/>
            </a:endParaRPr>
          </a:p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endParaRPr spc="-20" dirty="0">
              <a:solidFill>
                <a:schemeClr val="tx1"/>
              </a:solidFill>
              <a:latin typeface="Merriweather" panose="00000500000000000000" pitchFamily="50" charset="0"/>
              <a:cs typeface="Segoe UI" panose="020B0502040204020203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0C9C1486-02C7-A320-1D99-CA306BB30AF1}"/>
              </a:ext>
            </a:extLst>
          </p:cNvPr>
          <p:cNvSpPr txBox="1">
            <a:spLocks/>
          </p:cNvSpPr>
          <p:nvPr/>
        </p:nvSpPr>
        <p:spPr>
          <a:xfrm>
            <a:off x="838355" y="511495"/>
            <a:ext cx="516294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2800" spc="-75" dirty="0">
                <a:solidFill>
                  <a:srgbClr val="D95900"/>
                </a:solidFill>
                <a:latin typeface="Ubuntu" panose="020B0504030602030204" pitchFamily="34" charset="0"/>
                <a:cs typeface="Segoe UI" panose="020B0502040204020203" pitchFamily="34" charset="0"/>
              </a:rPr>
              <a:t>PKP PN Plugin setup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E3C803-E4C1-4897-4BA3-780D8E39AC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932403" y="369944"/>
            <a:ext cx="1760997" cy="220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11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34F1B-E341-8540-B15A-F54F6AD37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5F0EC0-366E-85FF-1CA7-8819221306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632A95A-04E5-C805-5C6C-F998B5A80517}"/>
              </a:ext>
            </a:extLst>
          </p:cNvPr>
          <p:cNvSpPr txBox="1"/>
          <p:nvPr/>
        </p:nvSpPr>
        <p:spPr>
          <a:xfrm>
            <a:off x="869765" y="1811148"/>
            <a:ext cx="8070049" cy="3575018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r>
              <a:rPr lang="en-US" spc="-20" dirty="0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  <a:t>Create a Reviewer Credits Profile for your journal/press</a:t>
            </a:r>
          </a:p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r>
              <a:rPr lang="en-US" spc="-20" dirty="0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  <a:t>Activate the Reviewer Credits plug-in under Website</a:t>
            </a:r>
          </a:p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r>
              <a:rPr lang="en-US" spc="-20" dirty="0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  <a:t>Complete the details as per the set-up on Reviewer Credits</a:t>
            </a:r>
          </a:p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r>
              <a:rPr lang="en-US" spc="-20" dirty="0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  <a:t>Option to upgrade to Premium to remunerate reviewers</a:t>
            </a:r>
          </a:p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r>
              <a:rPr lang="en-US" spc="-20" dirty="0">
                <a:solidFill>
                  <a:schemeClr val="tx1"/>
                </a:solidFill>
                <a:latin typeface="Merriweather" panose="00000500000000000000" pitchFamily="50" charset="0"/>
                <a:cs typeface="Segoe UI" panose="020B0502040204020203" pitchFamily="34" charset="0"/>
              </a:rPr>
              <a:t> Train journal editors on using the plug-in</a:t>
            </a:r>
          </a:p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endParaRPr lang="en-US" spc="-20" dirty="0">
              <a:solidFill>
                <a:schemeClr val="tx1"/>
              </a:solidFill>
              <a:latin typeface="Merriweather" panose="00000500000000000000" pitchFamily="50" charset="0"/>
              <a:cs typeface="Segoe UI" panose="020B0502040204020203" pitchFamily="34" charset="0"/>
            </a:endParaRPr>
          </a:p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endParaRPr lang="en-US" spc="-20" dirty="0">
              <a:solidFill>
                <a:schemeClr val="tx1"/>
              </a:solidFill>
              <a:latin typeface="Merriweather" panose="00000500000000000000" pitchFamily="50" charset="0"/>
              <a:cs typeface="Segoe UI" panose="020B0502040204020203" pitchFamily="34" charset="0"/>
            </a:endParaRPr>
          </a:p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endParaRPr lang="en-US" i="1" spc="-20" dirty="0">
              <a:solidFill>
                <a:schemeClr val="tx1"/>
              </a:solidFill>
              <a:latin typeface="Merriweather" panose="00000500000000000000" pitchFamily="50" charset="0"/>
              <a:cs typeface="Segoe UI" panose="020B0502040204020203" pitchFamily="34" charset="0"/>
            </a:endParaRPr>
          </a:p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endParaRPr lang="en-US" spc="-20" dirty="0">
              <a:solidFill>
                <a:schemeClr val="tx1"/>
              </a:solidFill>
              <a:latin typeface="Merriweather" panose="00000500000000000000" pitchFamily="50" charset="0"/>
              <a:cs typeface="Segoe UI" panose="020B0502040204020203" pitchFamily="34" charset="0"/>
            </a:endParaRPr>
          </a:p>
          <a:p>
            <a:pPr marL="279400" marR="5080" indent="-266700">
              <a:lnSpc>
                <a:spcPct val="150000"/>
              </a:lnSpc>
              <a:spcBef>
                <a:spcPts val="265"/>
              </a:spcBef>
              <a:buClr>
                <a:srgbClr val="D95900"/>
              </a:buClr>
              <a:buSzPct val="80000"/>
              <a:buFont typeface="Wingdings"/>
              <a:buChar char=""/>
              <a:tabLst>
                <a:tab pos="278765" algn="l"/>
                <a:tab pos="279400" algn="l"/>
              </a:tabLst>
            </a:pPr>
            <a:endParaRPr spc="-20" dirty="0">
              <a:solidFill>
                <a:schemeClr val="tx1"/>
              </a:solidFill>
              <a:latin typeface="Merriweather" panose="00000500000000000000" pitchFamily="50" charset="0"/>
              <a:cs typeface="Segoe UI" panose="020B0502040204020203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E90287A3-0325-C122-8D1C-FE706C7A84E5}"/>
              </a:ext>
            </a:extLst>
          </p:cNvPr>
          <p:cNvSpPr txBox="1">
            <a:spLocks/>
          </p:cNvSpPr>
          <p:nvPr/>
        </p:nvSpPr>
        <p:spPr>
          <a:xfrm>
            <a:off x="838355" y="511495"/>
            <a:ext cx="516294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2800" spc="-75" dirty="0">
                <a:solidFill>
                  <a:srgbClr val="D95900"/>
                </a:solidFill>
                <a:latin typeface="Ubuntu" panose="020B0504030602030204" pitchFamily="34" charset="0"/>
                <a:cs typeface="Segoe UI" panose="020B0502040204020203" pitchFamily="34" charset="0"/>
              </a:rPr>
              <a:t>Reviewer Credits Plugin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8B00FD-808B-9107-1D56-919052538B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932403" y="369944"/>
            <a:ext cx="1760997" cy="220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41803"/>
      </p:ext>
    </p:extLst>
  </p:cSld>
  <p:clrMapOvr>
    <a:masterClrMapping/>
  </p:clrMapOvr>
</p:sld>
</file>

<file path=ppt/theme/theme1.xml><?xml version="1.0" encoding="utf-8"?>
<a:theme xmlns:a="http://schemas.openxmlformats.org/drawingml/2006/main" name="Minola template">
  <a:themeElements>
    <a:clrScheme name="Custom 347">
      <a:dk1>
        <a:srgbClr val="FFFFFF"/>
      </a:dk1>
      <a:lt1>
        <a:srgbClr val="0E0918"/>
      </a:lt1>
      <a:dk2>
        <a:srgbClr val="D1C8DA"/>
      </a:dk2>
      <a:lt2>
        <a:srgbClr val="8870A0"/>
      </a:lt2>
      <a:accent1>
        <a:srgbClr val="FF9E44"/>
      </a:accent1>
      <a:accent2>
        <a:srgbClr val="FF4093"/>
      </a:accent2>
      <a:accent3>
        <a:srgbClr val="C06EE2"/>
      </a:accent3>
      <a:accent4>
        <a:srgbClr val="5AA5DA"/>
      </a:accent4>
      <a:accent5>
        <a:srgbClr val="572D7E"/>
      </a:accent5>
      <a:accent6>
        <a:srgbClr val="0E0918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4615</TotalTime>
  <Words>353</Words>
  <Application>Microsoft Macintosh PowerPoint</Application>
  <PresentationFormat>On-screen Show (16:9)</PresentationFormat>
  <Paragraphs>71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Ubuntu</vt:lpstr>
      <vt:lpstr>Barlow</vt:lpstr>
      <vt:lpstr>Merriweather</vt:lpstr>
      <vt:lpstr>Wingdings</vt:lpstr>
      <vt:lpstr>Barlow Light</vt:lpstr>
      <vt:lpstr>Arial</vt:lpstr>
      <vt:lpstr>Minola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Tlatsi, Palesa</dc:creator>
  <cp:lastModifiedBy>Jean Fairbairn</cp:lastModifiedBy>
  <cp:revision>133</cp:revision>
  <dcterms:modified xsi:type="dcterms:W3CDTF">2025-12-02T11:44:12Z</dcterms:modified>
</cp:coreProperties>
</file>