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620000" cy="19050000"/>
  <p:notesSz cx="6858000" cy="9144000"/>
  <p:embeddedFontLst>
    <p:embeddedFont>
      <p:font typeface="Calibri" panose="020F0502020204030204" pitchFamily="34" charset="0"/>
      <p:regular r:id="rId4"/>
      <p:bold r:id="rId5"/>
      <p:italic r:id="rId6"/>
      <p:boldItalic r:id="rId7"/>
    </p:embeddedFont>
    <p:embeddedFont>
      <p:font typeface="Fira Sans" panose="020B0503050000020004" pitchFamily="34" charset="0"/>
      <p:regular r:id="rId8"/>
      <p:bold r:id="rId9"/>
      <p:italic r:id="rId10"/>
      <p:boldItalic r:id="rId11"/>
    </p:embeddedFont>
    <p:embeddedFont>
      <p:font typeface="Fira Sans Medium" panose="020F0502020204030204" pitchFamily="34" charset="0"/>
      <p:regular r:id="rId12"/>
      <p:bold r:id="rId13"/>
      <p:italic r:id="rId14"/>
      <p:boldItalic r:id="rId15"/>
    </p:embeddedFont>
    <p:embeddedFont>
      <p:font typeface="Fira Sans SemiBold"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Open Sans Medium" pitchFamily="2" charset="0"/>
      <p:regular r:id="rId24"/>
      <p:bold r:id="rId25"/>
      <p:italic r:id="rId26"/>
      <p:boldItalic r:id="rId27"/>
    </p:embeddedFont>
    <p:embeddedFont>
      <p:font typeface="Poppins"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hKy1rT2rEhKOUpqORno4VbnQe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43" d="100"/>
          <a:sy n="43" d="100"/>
        </p:scale>
        <p:origin x="4288" y="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font" Target="fonts/font23.fntdata"/><Relationship Id="rId3" Type="http://schemas.openxmlformats.org/officeDocument/2006/relationships/notesMaster" Target="notesMasters/notesMaster1.xml"/><Relationship Id="rId21" Type="http://schemas.openxmlformats.org/officeDocument/2006/relationships/font" Target="fonts/font18.fntdata"/><Relationship Id="rId34"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font" Target="fonts/font2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29"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font" Target="fonts/font21.fntdata"/><Relationship Id="rId32" Type="http://customschemas.google.com/relationships/presentationmetadata" Target="meta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font" Target="fonts/font25.fntdata"/><Relationship Id="rId36"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31" Type="http://schemas.openxmlformats.org/officeDocument/2006/relationships/font" Target="fonts/font28.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font" Target="fonts/font24.fntdata"/><Relationship Id="rId30" Type="http://schemas.openxmlformats.org/officeDocument/2006/relationships/font" Target="fonts/font27.fntdata"/><Relationship Id="rId35" Type="http://schemas.openxmlformats.org/officeDocument/2006/relationships/theme" Target="theme/theme1.xml"/><Relationship Id="rId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8" y="612775"/>
            <a:ext cx="5486400" cy="4114800"/>
          </a:xfrm>
          <a:prstGeom prst="rect">
            <a:avLst/>
          </a:prstGeom>
          <a:noFill/>
          <a:ln>
            <a:noFill/>
          </a:ln>
        </p:spPr>
      </p:sp>
      <p:sp>
        <p:nvSpPr>
          <p:cNvPr id="64" name="Google Shape;64;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GitLab" TargetMode="External"/><Relationship Id="rId13" Type="http://schemas.openxmlformats.org/officeDocument/2006/relationships/hyperlink" Target="https://help.zenodo.org/docs/github/" TargetMode="External"/><Relationship Id="rId18" Type="http://schemas.openxmlformats.org/officeDocument/2006/relationships/hyperlink" Target="https://zenodo.org/records/14392733" TargetMode="External"/><Relationship Id="rId3" Type="http://schemas.openxmlformats.org/officeDocument/2006/relationships/image" Target="../media/image1.png"/><Relationship Id="rId21" Type="http://schemas.openxmlformats.org/officeDocument/2006/relationships/hyperlink" Target="https://creativecommons.org/licenses/by/4.0/" TargetMode="External"/><Relationship Id="rId7" Type="http://schemas.openxmlformats.org/officeDocument/2006/relationships/hyperlink" Target="https://en.wikipedia.org/wiki/GitHub" TargetMode="External"/><Relationship Id="rId12" Type="http://schemas.openxmlformats.org/officeDocument/2006/relationships/hyperlink" Target="https://book.the-turing-way.org/communication/citable/citable-cff.html?utm_source=chatgpt.com" TargetMode="External"/><Relationship Id="rId17" Type="http://schemas.openxmlformats.org/officeDocument/2006/relationships/hyperlink" Target="https://adore.software/toolkit/" TargetMode="External"/><Relationship Id="rId2" Type="http://schemas.openxmlformats.org/officeDocument/2006/relationships/notesSlide" Target="../notesSlides/notesSlide1.xml"/><Relationship Id="rId16" Type="http://schemas.openxmlformats.org/officeDocument/2006/relationships/hyperlink" Target="https://book.the-turing-way.org/reproducible-research/code-reuse" TargetMode="Externa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citation-file-format.github.io/cff-initializer-javascript/" TargetMode="External"/><Relationship Id="rId5" Type="http://schemas.openxmlformats.org/officeDocument/2006/relationships/hyperlink" Target="https://book.the-turing-way.org/reproducible-research/licensing#rr-licensing-floss" TargetMode="External"/><Relationship Id="rId15" Type="http://schemas.openxmlformats.org/officeDocument/2006/relationships/hyperlink" Target="https://www.contributor-covenant.org" TargetMode="External"/><Relationship Id="rId10" Type="http://schemas.openxmlformats.org/officeDocument/2006/relationships/hyperlink" Target="https://en.wikipedia.org/wiki/R_package#Comprehensive_R_Archive_Network_(CRAN)" TargetMode="External"/><Relationship Id="rId19" Type="http://schemas.openxmlformats.org/officeDocument/2006/relationships/hyperlink" Target="https://doi.org/10.31219/osf.io/qw9ck" TargetMode="External"/><Relationship Id="rId4" Type="http://schemas.openxmlformats.org/officeDocument/2006/relationships/image" Target="../media/image2.png"/><Relationship Id="rId9" Type="http://schemas.openxmlformats.org/officeDocument/2006/relationships/hyperlink" Target="https://en.wikipedia.org/wiki/Bitbucket" TargetMode="External"/><Relationship Id="rId14" Type="http://schemas.openxmlformats.org/officeDocument/2006/relationships/hyperlink" Target="https://contributing.md/how-to-build-contributing-md/" TargetMode="External"/><Relationship Id="rId2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2334" y="6364481"/>
            <a:ext cx="7620000" cy="181038"/>
            <a:chOff x="0" y="-9525"/>
            <a:chExt cx="953279" cy="22649"/>
          </a:xfrm>
        </p:grpSpPr>
        <p:sp>
          <p:nvSpPr>
            <p:cNvPr id="85" name="Google Shape;85;p1"/>
            <p:cNvSpPr/>
            <p:nvPr/>
          </p:nvSpPr>
          <p:spPr>
            <a:xfrm>
              <a:off x="0" y="0"/>
              <a:ext cx="953279" cy="13124"/>
            </a:xfrm>
            <a:custGeom>
              <a:avLst/>
              <a:gdLst/>
              <a:ahLst/>
              <a:cxnLst/>
              <a:rect l="l" t="t" r="r" b="b"/>
              <a:pathLst>
                <a:path w="953279" h="13124" extrusionOk="0">
                  <a:moveTo>
                    <a:pt x="0" y="0"/>
                  </a:moveTo>
                  <a:lnTo>
                    <a:pt x="953279" y="0"/>
                  </a:lnTo>
                  <a:lnTo>
                    <a:pt x="953279" y="13124"/>
                  </a:lnTo>
                  <a:lnTo>
                    <a:pt x="0" y="13124"/>
                  </a:lnTo>
                  <a:close/>
                </a:path>
              </a:pathLst>
            </a:custGeom>
            <a:solidFill>
              <a:srgbClr val="FF751F"/>
            </a:solidFill>
            <a:ln>
              <a:noFill/>
            </a:ln>
          </p:spPr>
        </p:sp>
        <p:sp>
          <p:nvSpPr>
            <p:cNvPr id="86" name="Google Shape;86;p1"/>
            <p:cNvSpPr txBox="1"/>
            <p:nvPr/>
          </p:nvSpPr>
          <p:spPr>
            <a:xfrm>
              <a:off x="0" y="-9525"/>
              <a:ext cx="953279" cy="22649"/>
            </a:xfrm>
            <a:prstGeom prst="rect">
              <a:avLst/>
            </a:prstGeom>
            <a:noFill/>
            <a:ln>
              <a:noFill/>
            </a:ln>
          </p:spPr>
          <p:txBody>
            <a:bodyPr spcFirstLastPara="1" wrap="square" lIns="50800" tIns="50800" rIns="50800" bIns="50800" anchor="ctr" anchorCtr="0">
              <a:noAutofit/>
            </a:bodyPr>
            <a:lstStyle/>
            <a:p>
              <a:pPr marL="0" marR="0" lvl="0" indent="0" algn="ctr" rtl="0">
                <a:lnSpc>
                  <a:spcPct val="11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
          <p:cNvGrpSpPr/>
          <p:nvPr/>
        </p:nvGrpSpPr>
        <p:grpSpPr>
          <a:xfrm>
            <a:off x="0" y="-174378"/>
            <a:ext cx="7751523" cy="6634044"/>
            <a:chOff x="0" y="-9525"/>
            <a:chExt cx="969733" cy="829934"/>
          </a:xfrm>
        </p:grpSpPr>
        <p:sp>
          <p:nvSpPr>
            <p:cNvPr id="88" name="Google Shape;88;p1"/>
            <p:cNvSpPr/>
            <p:nvPr/>
          </p:nvSpPr>
          <p:spPr>
            <a:xfrm>
              <a:off x="0" y="0"/>
              <a:ext cx="969733" cy="820409"/>
            </a:xfrm>
            <a:custGeom>
              <a:avLst/>
              <a:gdLst/>
              <a:ahLst/>
              <a:cxnLst/>
              <a:rect l="l" t="t" r="r" b="b"/>
              <a:pathLst>
                <a:path w="969733" h="820409" extrusionOk="0">
                  <a:moveTo>
                    <a:pt x="0" y="0"/>
                  </a:moveTo>
                  <a:lnTo>
                    <a:pt x="969733" y="0"/>
                  </a:lnTo>
                  <a:lnTo>
                    <a:pt x="969733" y="820409"/>
                  </a:lnTo>
                  <a:lnTo>
                    <a:pt x="0" y="820409"/>
                  </a:lnTo>
                  <a:close/>
                </a:path>
              </a:pathLst>
            </a:custGeom>
            <a:solidFill>
              <a:srgbClr val="122A4B"/>
            </a:solidFill>
            <a:ln>
              <a:noFill/>
            </a:ln>
          </p:spPr>
        </p:sp>
        <p:sp>
          <p:nvSpPr>
            <p:cNvPr id="89" name="Google Shape;89;p1"/>
            <p:cNvSpPr txBox="1"/>
            <p:nvPr/>
          </p:nvSpPr>
          <p:spPr>
            <a:xfrm>
              <a:off x="0" y="-9525"/>
              <a:ext cx="969733" cy="829934"/>
            </a:xfrm>
            <a:prstGeom prst="rect">
              <a:avLst/>
            </a:prstGeom>
            <a:noFill/>
            <a:ln>
              <a:noFill/>
            </a:ln>
          </p:spPr>
          <p:txBody>
            <a:bodyPr spcFirstLastPara="1" wrap="square" lIns="50800" tIns="50800" rIns="50800" bIns="50800" anchor="ctr" anchorCtr="0">
              <a:noAutofit/>
            </a:bodyPr>
            <a:lstStyle/>
            <a:p>
              <a:pPr marL="0" marR="0" lvl="0" indent="0" algn="ctr" rtl="0">
                <a:lnSpc>
                  <a:spcPct val="11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90" name="Google Shape;90;p1"/>
          <p:cNvCxnSpPr/>
          <p:nvPr/>
        </p:nvCxnSpPr>
        <p:spPr>
          <a:xfrm flipH="1">
            <a:off x="892370" y="7164728"/>
            <a:ext cx="29938" cy="6822859"/>
          </a:xfrm>
          <a:prstGeom prst="straightConnector1">
            <a:avLst/>
          </a:prstGeom>
          <a:noFill/>
          <a:ln w="38100" cap="flat" cmpd="sng">
            <a:solidFill>
              <a:srgbClr val="3C5679"/>
            </a:solidFill>
            <a:prstDash val="lgDash"/>
            <a:round/>
            <a:headEnd type="none" w="sm" len="sm"/>
            <a:tailEnd type="none" w="sm" len="sm"/>
          </a:ln>
        </p:spPr>
      </p:cxnSp>
      <p:grpSp>
        <p:nvGrpSpPr>
          <p:cNvPr id="91" name="Google Shape;91;p1"/>
          <p:cNvGrpSpPr/>
          <p:nvPr/>
        </p:nvGrpSpPr>
        <p:grpSpPr>
          <a:xfrm>
            <a:off x="536834" y="7164728"/>
            <a:ext cx="770946" cy="770946"/>
            <a:chOff x="0" y="0"/>
            <a:chExt cx="812800" cy="812800"/>
          </a:xfrm>
        </p:grpSpPr>
        <p:sp>
          <p:nvSpPr>
            <p:cNvPr id="92" name="Google Shape;92;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a:off x="536834" y="8136674"/>
            <a:ext cx="770946" cy="770946"/>
            <a:chOff x="0" y="0"/>
            <a:chExt cx="812800" cy="812800"/>
          </a:xfrm>
        </p:grpSpPr>
        <p:sp>
          <p:nvSpPr>
            <p:cNvPr id="95" name="Google Shape;95;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51F"/>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a:off x="529350" y="9107645"/>
            <a:ext cx="770946" cy="770946"/>
            <a:chOff x="0" y="0"/>
            <a:chExt cx="812800" cy="812800"/>
          </a:xfrm>
        </p:grpSpPr>
        <p:sp>
          <p:nvSpPr>
            <p:cNvPr id="98" name="Google Shape;9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a:off x="544319" y="10065024"/>
            <a:ext cx="770946" cy="770946"/>
            <a:chOff x="0" y="0"/>
            <a:chExt cx="812800" cy="812800"/>
          </a:xfrm>
        </p:grpSpPr>
        <p:sp>
          <p:nvSpPr>
            <p:cNvPr id="101" name="Google Shape;10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51F"/>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a:off x="536834" y="11102670"/>
            <a:ext cx="770946" cy="770946"/>
            <a:chOff x="0" y="0"/>
            <a:chExt cx="812800" cy="812800"/>
          </a:xfrm>
        </p:grpSpPr>
        <p:sp>
          <p:nvSpPr>
            <p:cNvPr id="104" name="Google Shape;10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a:off x="514381" y="12426066"/>
            <a:ext cx="770946" cy="770946"/>
            <a:chOff x="0" y="0"/>
            <a:chExt cx="812800" cy="812800"/>
          </a:xfrm>
        </p:grpSpPr>
        <p:sp>
          <p:nvSpPr>
            <p:cNvPr id="107" name="Google Shape;107;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751F"/>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a:off x="521866" y="13406562"/>
            <a:ext cx="770946" cy="770946"/>
            <a:chOff x="0" y="0"/>
            <a:chExt cx="812800" cy="812800"/>
          </a:xfrm>
        </p:grpSpPr>
        <p:sp>
          <p:nvSpPr>
            <p:cNvPr id="110" name="Google Shape;110;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2A4B"/>
            </a:solidFill>
            <a:ln w="5715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p:nvPr/>
          </p:nvSpPr>
          <p:spPr>
            <a:xfrm>
              <a:off x="76200" y="57150"/>
              <a:ext cx="660400" cy="679450"/>
            </a:xfrm>
            <a:prstGeom prst="rect">
              <a:avLst/>
            </a:prstGeom>
            <a:noFill/>
            <a:ln>
              <a:noFill/>
            </a:ln>
          </p:spPr>
          <p:txBody>
            <a:bodyPr spcFirstLastPara="1" wrap="square" lIns="65675" tIns="65675" rIns="65675" bIns="65675" anchor="ctr" anchorCtr="0">
              <a:noAutofit/>
            </a:bodyPr>
            <a:lstStyle/>
            <a:p>
              <a:pPr marL="0" marR="0" lvl="0" indent="0" algn="ctr" rtl="0">
                <a:lnSpc>
                  <a:spcPct val="93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2" name="Google Shape;112;p1"/>
          <p:cNvGrpSpPr/>
          <p:nvPr/>
        </p:nvGrpSpPr>
        <p:grpSpPr>
          <a:xfrm>
            <a:off x="-25" y="14663625"/>
            <a:ext cx="7619891" cy="2617501"/>
            <a:chOff x="0" y="-47625"/>
            <a:chExt cx="2792294" cy="930667"/>
          </a:xfrm>
        </p:grpSpPr>
        <p:sp>
          <p:nvSpPr>
            <p:cNvPr id="113" name="Google Shape;113;p1"/>
            <p:cNvSpPr/>
            <p:nvPr/>
          </p:nvSpPr>
          <p:spPr>
            <a:xfrm>
              <a:off x="0" y="0"/>
              <a:ext cx="2792294" cy="883042"/>
            </a:xfrm>
            <a:custGeom>
              <a:avLst/>
              <a:gdLst/>
              <a:ahLst/>
              <a:cxnLst/>
              <a:rect l="l" t="t" r="r" b="b"/>
              <a:pathLst>
                <a:path w="2792294" h="883042" extrusionOk="0">
                  <a:moveTo>
                    <a:pt x="0" y="0"/>
                  </a:moveTo>
                  <a:lnTo>
                    <a:pt x="2792294" y="0"/>
                  </a:lnTo>
                  <a:lnTo>
                    <a:pt x="2792294" y="883042"/>
                  </a:lnTo>
                  <a:lnTo>
                    <a:pt x="0" y="883042"/>
                  </a:lnTo>
                  <a:close/>
                </a:path>
              </a:pathLst>
            </a:custGeom>
            <a:solidFill>
              <a:srgbClr val="122A4B"/>
            </a:solidFill>
            <a:ln>
              <a:noFill/>
            </a:ln>
          </p:spPr>
        </p:sp>
        <p:sp>
          <p:nvSpPr>
            <p:cNvPr id="114" name="Google Shape;114;p1"/>
            <p:cNvSpPr txBox="1"/>
            <p:nvPr/>
          </p:nvSpPr>
          <p:spPr>
            <a:xfrm>
              <a:off x="0" y="-47625"/>
              <a:ext cx="2792293" cy="930667"/>
            </a:xfrm>
            <a:prstGeom prst="rect">
              <a:avLst/>
            </a:prstGeom>
            <a:noFill/>
            <a:ln>
              <a:noFill/>
            </a:ln>
          </p:spPr>
          <p:txBody>
            <a:bodyPr spcFirstLastPara="1" wrap="square" lIns="50800" tIns="50800" rIns="50800" bIns="50800" anchor="ctr" anchorCtr="0">
              <a:noAutofit/>
            </a:bodyPr>
            <a:lstStyle/>
            <a:p>
              <a:pPr marL="0" marR="0" lvl="0" indent="0" algn="ctr" rtl="0">
                <a:lnSpc>
                  <a:spcPct val="10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
          <p:cNvGrpSpPr/>
          <p:nvPr/>
        </p:nvGrpSpPr>
        <p:grpSpPr>
          <a:xfrm>
            <a:off x="-2334" y="17147180"/>
            <a:ext cx="7617666" cy="1902820"/>
            <a:chOff x="0" y="-47625"/>
            <a:chExt cx="2708503" cy="676558"/>
          </a:xfrm>
        </p:grpSpPr>
        <p:sp>
          <p:nvSpPr>
            <p:cNvPr id="116" name="Google Shape;116;p1"/>
            <p:cNvSpPr/>
            <p:nvPr/>
          </p:nvSpPr>
          <p:spPr>
            <a:xfrm>
              <a:off x="0" y="0"/>
              <a:ext cx="2708503" cy="628933"/>
            </a:xfrm>
            <a:custGeom>
              <a:avLst/>
              <a:gdLst/>
              <a:ahLst/>
              <a:cxnLst/>
              <a:rect l="l" t="t" r="r" b="b"/>
              <a:pathLst>
                <a:path w="2708503" h="628933" extrusionOk="0">
                  <a:moveTo>
                    <a:pt x="0" y="0"/>
                  </a:moveTo>
                  <a:lnTo>
                    <a:pt x="2708503" y="0"/>
                  </a:lnTo>
                  <a:lnTo>
                    <a:pt x="2708503" y="628933"/>
                  </a:lnTo>
                  <a:lnTo>
                    <a:pt x="0" y="628933"/>
                  </a:lnTo>
                  <a:close/>
                </a:path>
              </a:pathLst>
            </a:custGeom>
            <a:solidFill>
              <a:srgbClr val="0EAFDF"/>
            </a:solidFill>
            <a:ln>
              <a:noFill/>
            </a:ln>
          </p:spPr>
        </p:sp>
        <p:sp>
          <p:nvSpPr>
            <p:cNvPr id="117" name="Google Shape;117;p1"/>
            <p:cNvSpPr txBox="1"/>
            <p:nvPr/>
          </p:nvSpPr>
          <p:spPr>
            <a:xfrm>
              <a:off x="0" y="-47625"/>
              <a:ext cx="2708503" cy="676558"/>
            </a:xfrm>
            <a:prstGeom prst="rect">
              <a:avLst/>
            </a:prstGeom>
            <a:noFill/>
            <a:ln>
              <a:noFill/>
            </a:ln>
          </p:spPr>
          <p:txBody>
            <a:bodyPr spcFirstLastPara="1" wrap="square" lIns="50800" tIns="50800" rIns="50800" bIns="50800" anchor="ctr" anchorCtr="0">
              <a:noAutofit/>
            </a:bodyPr>
            <a:lstStyle/>
            <a:p>
              <a:pPr marL="0" marR="0" lvl="0" indent="0" algn="ctr" rtl="0">
                <a:lnSpc>
                  <a:spcPct val="10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 name="Google Shape;118;p1"/>
          <p:cNvSpPr/>
          <p:nvPr/>
        </p:nvSpPr>
        <p:spPr>
          <a:xfrm>
            <a:off x="4862921" y="14673744"/>
            <a:ext cx="2888602" cy="2888602"/>
          </a:xfrm>
          <a:custGeom>
            <a:avLst/>
            <a:gdLst/>
            <a:ahLst/>
            <a:cxnLst/>
            <a:rect l="l" t="t" r="r" b="b"/>
            <a:pathLst>
              <a:path w="2888602" h="2888602" extrusionOk="0">
                <a:moveTo>
                  <a:pt x="0" y="0"/>
                </a:moveTo>
                <a:lnTo>
                  <a:pt x="2888602" y="0"/>
                </a:lnTo>
                <a:lnTo>
                  <a:pt x="2888602" y="2888602"/>
                </a:lnTo>
                <a:lnTo>
                  <a:pt x="0" y="2888602"/>
                </a:lnTo>
                <a:lnTo>
                  <a:pt x="0" y="0"/>
                </a:lnTo>
                <a:close/>
              </a:path>
            </a:pathLst>
          </a:custGeom>
          <a:blipFill rotWithShape="1">
            <a:blip r:embed="rId3">
              <a:alphaModFix/>
            </a:blip>
            <a:stretch>
              <a:fillRect/>
            </a:stretch>
          </a:blipFill>
          <a:ln>
            <a:noFill/>
          </a:ln>
        </p:spPr>
      </p:sp>
      <p:sp>
        <p:nvSpPr>
          <p:cNvPr id="119" name="Google Shape;119;p1"/>
          <p:cNvSpPr/>
          <p:nvPr/>
        </p:nvSpPr>
        <p:spPr>
          <a:xfrm>
            <a:off x="6209326" y="18524393"/>
            <a:ext cx="1297348" cy="366828"/>
          </a:xfrm>
          <a:custGeom>
            <a:avLst/>
            <a:gdLst/>
            <a:ahLst/>
            <a:cxnLst/>
            <a:rect l="l" t="t" r="r" b="b"/>
            <a:pathLst>
              <a:path w="1297348" h="366828" extrusionOk="0">
                <a:moveTo>
                  <a:pt x="0" y="0"/>
                </a:moveTo>
                <a:lnTo>
                  <a:pt x="1297348" y="0"/>
                </a:lnTo>
                <a:lnTo>
                  <a:pt x="1297348" y="366828"/>
                </a:lnTo>
                <a:lnTo>
                  <a:pt x="0" y="366828"/>
                </a:lnTo>
                <a:lnTo>
                  <a:pt x="0" y="0"/>
                </a:lnTo>
                <a:close/>
              </a:path>
            </a:pathLst>
          </a:custGeom>
          <a:blipFill rotWithShape="1">
            <a:blip r:embed="rId4">
              <a:alphaModFix/>
            </a:blip>
            <a:stretch>
              <a:fillRect/>
            </a:stretch>
          </a:blipFill>
          <a:ln>
            <a:noFill/>
          </a:ln>
        </p:spPr>
      </p:sp>
      <p:sp>
        <p:nvSpPr>
          <p:cNvPr id="120" name="Google Shape;120;p1"/>
          <p:cNvSpPr txBox="1"/>
          <p:nvPr/>
        </p:nvSpPr>
        <p:spPr>
          <a:xfrm>
            <a:off x="1474707" y="10143943"/>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Provide the licence information in a plain text file to make the terms of use clear, enable reuse, and provide legal protection for contributors and users. </a:t>
            </a:r>
            <a:endParaRPr sz="1100">
              <a:latin typeface="Fira Sans Medium"/>
              <a:ea typeface="Fira Sans Medium"/>
              <a:cs typeface="Fira Sans Medium"/>
              <a:sym typeface="Fira Sans Medium"/>
            </a:endParaRPr>
          </a:p>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5">
                  <a:extLst>
                    <a:ext uri="{A12FA001-AC4F-418D-AE19-62706E023703}">
                      <ahyp:hlinkClr xmlns:ahyp="http://schemas.microsoft.com/office/drawing/2018/hyperlinkcolor" val="tx"/>
                    </a:ext>
                  </a:extLst>
                </a:hlinkClick>
              </a:rPr>
              <a:t>Licensing - The Turing Way</a:t>
            </a:r>
            <a:r>
              <a:rPr lang="en-US" sz="1100" i="0" u="none" strike="noStrike" cap="none">
                <a:solidFill>
                  <a:srgbClr val="FF751F"/>
                </a:solidFill>
                <a:latin typeface="Fira Sans Medium"/>
                <a:ea typeface="Fira Sans Medium"/>
                <a:cs typeface="Fira Sans Medium"/>
                <a:sym typeface="Fira Sans Medium"/>
              </a:rPr>
              <a:t> </a:t>
            </a:r>
            <a:endParaRPr sz="1100">
              <a:latin typeface="Fira Sans Medium"/>
              <a:ea typeface="Fira Sans Medium"/>
              <a:cs typeface="Fira Sans Medium"/>
              <a:sym typeface="Fira Sans Medium"/>
            </a:endParaRPr>
          </a:p>
        </p:txBody>
      </p:sp>
      <p:sp>
        <p:nvSpPr>
          <p:cNvPr id="121" name="Google Shape;121;p1"/>
          <p:cNvSpPr/>
          <p:nvPr/>
        </p:nvSpPr>
        <p:spPr>
          <a:xfrm>
            <a:off x="1474707" y="10491530"/>
            <a:ext cx="233373" cy="233373"/>
          </a:xfrm>
          <a:custGeom>
            <a:avLst/>
            <a:gdLst/>
            <a:ahLst/>
            <a:cxnLst/>
            <a:rect l="l" t="t" r="r" b="b"/>
            <a:pathLst>
              <a:path w="233373" h="233373" extrusionOk="0">
                <a:moveTo>
                  <a:pt x="0" y="0"/>
                </a:moveTo>
                <a:lnTo>
                  <a:pt x="233372" y="0"/>
                </a:lnTo>
                <a:lnTo>
                  <a:pt x="233372" y="233372"/>
                </a:lnTo>
                <a:lnTo>
                  <a:pt x="0" y="233372"/>
                </a:lnTo>
                <a:lnTo>
                  <a:pt x="0" y="0"/>
                </a:lnTo>
                <a:close/>
              </a:path>
            </a:pathLst>
          </a:custGeom>
          <a:blipFill rotWithShape="1">
            <a:blip r:embed="rId6">
              <a:alphaModFix/>
            </a:blip>
            <a:stretch>
              <a:fillRect/>
            </a:stretch>
          </a:blipFill>
          <a:ln>
            <a:noFill/>
          </a:ln>
        </p:spPr>
      </p:sp>
      <p:sp>
        <p:nvSpPr>
          <p:cNvPr id="122" name="Google Shape;122;p1"/>
          <p:cNvSpPr txBox="1"/>
          <p:nvPr/>
        </p:nvSpPr>
        <p:spPr>
          <a:xfrm>
            <a:off x="458397" y="304021"/>
            <a:ext cx="6698538" cy="1476375"/>
          </a:xfrm>
          <a:prstGeom prst="rect">
            <a:avLst/>
          </a:prstGeom>
          <a:noFill/>
          <a:ln>
            <a:noFill/>
          </a:ln>
        </p:spPr>
        <p:txBody>
          <a:bodyPr spcFirstLastPara="1" wrap="square" lIns="0" tIns="0" rIns="0" bIns="0" anchor="t" anchorCtr="0">
            <a:spAutoFit/>
          </a:bodyPr>
          <a:lstStyle/>
          <a:p>
            <a:pPr marL="0" marR="0" lvl="0" indent="0" algn="l" rtl="0">
              <a:lnSpc>
                <a:spcPct val="120008"/>
              </a:lnSpc>
              <a:spcBef>
                <a:spcPts val="0"/>
              </a:spcBef>
              <a:spcAft>
                <a:spcPts val="0"/>
              </a:spcAft>
              <a:buNone/>
            </a:pPr>
            <a:r>
              <a:rPr lang="en-US" sz="4698" b="1" i="0" u="none" strike="noStrike" cap="none">
                <a:solidFill>
                  <a:srgbClr val="FFFCF3"/>
                </a:solidFill>
                <a:latin typeface="Poppins"/>
                <a:ea typeface="Poppins"/>
                <a:cs typeface="Poppins"/>
                <a:sym typeface="Poppins"/>
              </a:rPr>
              <a:t>SHARING </a:t>
            </a:r>
            <a:endParaRPr/>
          </a:p>
          <a:p>
            <a:pPr marL="0" marR="0" lvl="0" indent="0" algn="l" rtl="0">
              <a:lnSpc>
                <a:spcPct val="120008"/>
              </a:lnSpc>
              <a:spcBef>
                <a:spcPts val="0"/>
              </a:spcBef>
              <a:spcAft>
                <a:spcPts val="0"/>
              </a:spcAft>
              <a:buNone/>
            </a:pPr>
            <a:r>
              <a:rPr lang="en-US" sz="4698" b="1" i="0" u="none" strike="noStrike" cap="none">
                <a:solidFill>
                  <a:srgbClr val="FFFCF3"/>
                </a:solidFill>
                <a:latin typeface="Poppins"/>
                <a:ea typeface="Poppins"/>
                <a:cs typeface="Poppins"/>
                <a:sym typeface="Poppins"/>
              </a:rPr>
              <a:t>RESEARCH SOFTWARE</a:t>
            </a:r>
            <a:r>
              <a:rPr lang="en-US" sz="4698" b="1" i="0" u="none" strike="noStrike" cap="none">
                <a:solidFill>
                  <a:srgbClr val="FFE3D1"/>
                </a:solidFill>
                <a:latin typeface="Poppins"/>
                <a:ea typeface="Poppins"/>
                <a:cs typeface="Poppins"/>
                <a:sym typeface="Poppins"/>
              </a:rPr>
              <a:t> </a:t>
            </a:r>
            <a:endParaRPr/>
          </a:p>
        </p:txBody>
      </p:sp>
      <p:sp>
        <p:nvSpPr>
          <p:cNvPr id="123" name="Google Shape;123;p1"/>
          <p:cNvSpPr txBox="1"/>
          <p:nvPr/>
        </p:nvSpPr>
        <p:spPr>
          <a:xfrm>
            <a:off x="458397" y="1937559"/>
            <a:ext cx="6698400" cy="14592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100" i="0" u="none" strike="noStrike" cap="none">
                <a:solidFill>
                  <a:srgbClr val="FFFFFF"/>
                </a:solidFill>
                <a:latin typeface="Fira Sans Medium"/>
                <a:ea typeface="Fira Sans Medium"/>
                <a:cs typeface="Fira Sans Medium"/>
                <a:sym typeface="Fira Sans Medium"/>
              </a:rPr>
              <a:t>Research software includes source code, algorithms, scripts, computational workflows, and executable files developed in the course of research or specifically for a research purpose. It can range from small scripts to complex applications and is considered a research output in its own right. Yet, research software often remains inaccessible and even undocumented.</a:t>
            </a:r>
            <a:endParaRPr sz="1300">
              <a:latin typeface="Fira Sans Medium"/>
              <a:ea typeface="Fira Sans Medium"/>
              <a:cs typeface="Fira Sans Medium"/>
              <a:sym typeface="Fira Sans Medium"/>
            </a:endParaRPr>
          </a:p>
          <a:p>
            <a:pPr marL="0" marR="0" lvl="0" indent="0" algn="just" rtl="0">
              <a:lnSpc>
                <a:spcPct val="115000"/>
              </a:lnSpc>
              <a:spcBef>
                <a:spcPts val="0"/>
              </a:spcBef>
              <a:spcAft>
                <a:spcPts val="0"/>
              </a:spcAft>
              <a:buNone/>
            </a:pPr>
            <a:r>
              <a:rPr lang="en-US" sz="600" i="0" u="none" strike="noStrike" cap="none">
                <a:solidFill>
                  <a:srgbClr val="FFFFFF"/>
                </a:solidFill>
                <a:latin typeface="Fira Sans Medium"/>
                <a:ea typeface="Fira Sans Medium"/>
                <a:cs typeface="Fira Sans Medium"/>
                <a:sym typeface="Fira Sans Medium"/>
              </a:rPr>
              <a:t>  </a:t>
            </a:r>
            <a:endParaRPr>
              <a:latin typeface="Fira Sans Medium"/>
              <a:ea typeface="Fira Sans Medium"/>
              <a:cs typeface="Fira Sans Medium"/>
              <a:sym typeface="Fira Sans Medium"/>
            </a:endParaRPr>
          </a:p>
          <a:p>
            <a:pPr marL="0" marR="0" lvl="0" indent="0" algn="just" rtl="0">
              <a:lnSpc>
                <a:spcPct val="115000"/>
              </a:lnSpc>
              <a:spcBef>
                <a:spcPts val="0"/>
              </a:spcBef>
              <a:spcAft>
                <a:spcPts val="0"/>
              </a:spcAft>
              <a:buNone/>
            </a:pPr>
            <a:r>
              <a:rPr lang="en-US" sz="1100" i="0" u="none" strike="noStrike" cap="none">
                <a:solidFill>
                  <a:srgbClr val="FFFFFF"/>
                </a:solidFill>
                <a:latin typeface="Fira Sans Medium"/>
                <a:ea typeface="Fira Sans Medium"/>
                <a:cs typeface="Fira Sans Medium"/>
                <a:sym typeface="Fira Sans Medium"/>
              </a:rPr>
              <a:t>This guide is designed for open science trainers to help them provide practical guidance on why and how to share research software, along with actionable steps to support best practices in software sharing.</a:t>
            </a:r>
            <a:endParaRPr sz="1300">
              <a:latin typeface="Fira Sans Medium"/>
              <a:ea typeface="Fira Sans Medium"/>
              <a:cs typeface="Fira Sans Medium"/>
              <a:sym typeface="Fira Sans Medium"/>
            </a:endParaRPr>
          </a:p>
          <a:p>
            <a:pPr marL="0" marR="0" lvl="0" indent="0" algn="just" rtl="0">
              <a:lnSpc>
                <a:spcPct val="115000"/>
              </a:lnSpc>
              <a:spcBef>
                <a:spcPts val="0"/>
              </a:spcBef>
              <a:spcAft>
                <a:spcPts val="0"/>
              </a:spcAft>
              <a:buNone/>
            </a:pPr>
            <a:endParaRPr sz="1200" i="0" u="none" strike="noStrike" cap="none">
              <a:solidFill>
                <a:srgbClr val="FFFFFF"/>
              </a:solidFill>
              <a:latin typeface="Fira Sans Medium"/>
              <a:ea typeface="Fira Sans Medium"/>
              <a:cs typeface="Fira Sans Medium"/>
              <a:sym typeface="Fira Sans Medium"/>
            </a:endParaRPr>
          </a:p>
        </p:txBody>
      </p:sp>
      <p:sp>
        <p:nvSpPr>
          <p:cNvPr id="124" name="Google Shape;124;p1"/>
          <p:cNvSpPr txBox="1"/>
          <p:nvPr/>
        </p:nvSpPr>
        <p:spPr>
          <a:xfrm>
            <a:off x="1474707" y="7267019"/>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Make the code available in a public repository with version control (e.g. </a:t>
            </a:r>
            <a:r>
              <a:rPr lang="en-US" sz="1100" i="0" u="sng" strike="noStrike" cap="none">
                <a:solidFill>
                  <a:srgbClr val="FF751F"/>
                </a:solidFill>
                <a:latin typeface="Fira Sans Medium"/>
                <a:ea typeface="Fira Sans Medium"/>
                <a:cs typeface="Fira Sans Medium"/>
                <a:sym typeface="Fira Sans Medium"/>
                <a:hlinkClick r:id="rId7">
                  <a:extLst>
                    <a:ext uri="{A12FA001-AC4F-418D-AE19-62706E023703}">
                      <ahyp:hlinkClr xmlns:ahyp="http://schemas.microsoft.com/office/drawing/2018/hyperlinkcolor" val="tx"/>
                    </a:ext>
                  </a:extLst>
                </a:hlinkClick>
              </a:rPr>
              <a:t>GitHub</a:t>
            </a:r>
            <a:r>
              <a:rPr lang="en-US" sz="1100" i="0" u="none" strike="noStrike" cap="none">
                <a:solidFill>
                  <a:srgbClr val="122A4B"/>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8">
                  <a:extLst>
                    <a:ext uri="{A12FA001-AC4F-418D-AE19-62706E023703}">
                      <ahyp:hlinkClr xmlns:ahyp="http://schemas.microsoft.com/office/drawing/2018/hyperlinkcolor" val="tx"/>
                    </a:ext>
                  </a:extLst>
                </a:hlinkClick>
              </a:rPr>
              <a:t>GitLab</a:t>
            </a:r>
            <a:r>
              <a:rPr lang="en-US" sz="1100" i="0" u="none" strike="noStrike" cap="none">
                <a:solidFill>
                  <a:srgbClr val="122A4B"/>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9">
                  <a:extLst>
                    <a:ext uri="{A12FA001-AC4F-418D-AE19-62706E023703}">
                      <ahyp:hlinkClr xmlns:ahyp="http://schemas.microsoft.com/office/drawing/2018/hyperlinkcolor" val="tx"/>
                    </a:ext>
                  </a:extLst>
                </a:hlinkClick>
              </a:rPr>
              <a:t>BitBucket</a:t>
            </a:r>
            <a:r>
              <a:rPr lang="en-US" sz="1100" i="0" u="none" strike="noStrike" cap="none">
                <a:solidFill>
                  <a:srgbClr val="122A4B"/>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10">
                  <a:extLst>
                    <a:ext uri="{A12FA001-AC4F-418D-AE19-62706E023703}">
                      <ahyp:hlinkClr xmlns:ahyp="http://schemas.microsoft.com/office/drawing/2018/hyperlinkcolor" val="tx"/>
                    </a:ext>
                  </a:extLst>
                </a:hlinkClick>
              </a:rPr>
              <a:t>Comprehensive R Archive Network - CRAN</a:t>
            </a:r>
            <a:r>
              <a:rPr lang="en-US" sz="1100" i="0" u="none" strike="noStrike" cap="none">
                <a:solidFill>
                  <a:srgbClr val="122A4B"/>
                </a:solidFill>
                <a:latin typeface="Fira Sans Medium"/>
                <a:ea typeface="Fira Sans Medium"/>
                <a:cs typeface="Fira Sans Medium"/>
                <a:sym typeface="Fira Sans Medium"/>
              </a:rPr>
              <a:t>, etc.), so that each software update can be released and clearly labeled as a new version.</a:t>
            </a:r>
            <a:endParaRPr sz="1100">
              <a:latin typeface="Fira Sans Medium"/>
              <a:ea typeface="Fira Sans Medium"/>
              <a:cs typeface="Fira Sans Medium"/>
              <a:sym typeface="Fira Sans Medium"/>
            </a:endParaRPr>
          </a:p>
        </p:txBody>
      </p:sp>
      <p:sp>
        <p:nvSpPr>
          <p:cNvPr id="125" name="Google Shape;125;p1"/>
          <p:cNvSpPr txBox="1"/>
          <p:nvPr/>
        </p:nvSpPr>
        <p:spPr>
          <a:xfrm>
            <a:off x="506897" y="7383011"/>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01</a:t>
            </a:r>
            <a:endParaRPr/>
          </a:p>
        </p:txBody>
      </p:sp>
      <p:sp>
        <p:nvSpPr>
          <p:cNvPr id="126" name="Google Shape;126;p1"/>
          <p:cNvSpPr txBox="1"/>
          <p:nvPr/>
        </p:nvSpPr>
        <p:spPr>
          <a:xfrm>
            <a:off x="499412" y="8364695"/>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02</a:t>
            </a:r>
            <a:endParaRPr/>
          </a:p>
        </p:txBody>
      </p:sp>
      <p:sp>
        <p:nvSpPr>
          <p:cNvPr id="127" name="Google Shape;127;p1"/>
          <p:cNvSpPr txBox="1"/>
          <p:nvPr/>
        </p:nvSpPr>
        <p:spPr>
          <a:xfrm>
            <a:off x="514381" y="9323312"/>
            <a:ext cx="786000" cy="354000"/>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03</a:t>
            </a:r>
            <a:endParaRPr/>
          </a:p>
        </p:txBody>
      </p:sp>
      <p:sp>
        <p:nvSpPr>
          <p:cNvPr id="128" name="Google Shape;128;p1"/>
          <p:cNvSpPr txBox="1"/>
          <p:nvPr/>
        </p:nvSpPr>
        <p:spPr>
          <a:xfrm>
            <a:off x="521866" y="10291920"/>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04</a:t>
            </a:r>
            <a:endParaRPr/>
          </a:p>
        </p:txBody>
      </p:sp>
      <p:sp>
        <p:nvSpPr>
          <p:cNvPr id="129" name="Google Shape;129;p1"/>
          <p:cNvSpPr txBox="1"/>
          <p:nvPr/>
        </p:nvSpPr>
        <p:spPr>
          <a:xfrm>
            <a:off x="514381" y="11327862"/>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05</a:t>
            </a:r>
            <a:endParaRPr/>
          </a:p>
        </p:txBody>
      </p:sp>
      <p:sp>
        <p:nvSpPr>
          <p:cNvPr id="130" name="Google Shape;130;p1"/>
          <p:cNvSpPr txBox="1"/>
          <p:nvPr/>
        </p:nvSpPr>
        <p:spPr>
          <a:xfrm>
            <a:off x="1427082" y="8256870"/>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Add a README file including the information about the software development project (software name, authors, contact details), clear instructions for installing the software, running the code and associated tests, and links to related resources.</a:t>
            </a:r>
            <a:endParaRPr sz="1100">
              <a:latin typeface="Fira Sans Medium"/>
              <a:ea typeface="Fira Sans Medium"/>
              <a:cs typeface="Fira Sans Medium"/>
              <a:sym typeface="Fira Sans Medium"/>
            </a:endParaRPr>
          </a:p>
        </p:txBody>
      </p:sp>
      <p:sp>
        <p:nvSpPr>
          <p:cNvPr id="131" name="Google Shape;131;p1"/>
          <p:cNvSpPr txBox="1"/>
          <p:nvPr/>
        </p:nvSpPr>
        <p:spPr>
          <a:xfrm>
            <a:off x="1474707" y="9189538"/>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Include tests and example data or notebooks to demonstrate how the software works. This helps others verify that the code runs as intended, understand its functionality, and learn how to apply it in their own research.</a:t>
            </a:r>
            <a:endParaRPr sz="1100">
              <a:latin typeface="Fira Sans Medium"/>
              <a:ea typeface="Fira Sans Medium"/>
              <a:cs typeface="Fira Sans Medium"/>
              <a:sym typeface="Fira Sans Medium"/>
            </a:endParaRPr>
          </a:p>
        </p:txBody>
      </p:sp>
      <p:sp>
        <p:nvSpPr>
          <p:cNvPr id="132" name="Google Shape;132;p1"/>
          <p:cNvSpPr txBox="1"/>
          <p:nvPr/>
        </p:nvSpPr>
        <p:spPr>
          <a:xfrm>
            <a:off x="1474707" y="11102670"/>
            <a:ext cx="5759700" cy="94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Create a CITATION.cff file using the </a:t>
            </a:r>
            <a:r>
              <a:rPr lang="en-US" sz="1100" i="0" u="sng" strike="noStrike" cap="none">
                <a:solidFill>
                  <a:srgbClr val="FF751F"/>
                </a:solidFill>
                <a:latin typeface="Fira Sans Medium"/>
                <a:ea typeface="Fira Sans Medium"/>
                <a:cs typeface="Fira Sans Medium"/>
                <a:sym typeface="Fira Sans Medium"/>
                <a:hlinkClick r:id="rId11">
                  <a:extLst>
                    <a:ext uri="{A12FA001-AC4F-418D-AE19-62706E023703}">
                      <ahyp:hlinkClr xmlns:ahyp="http://schemas.microsoft.com/office/drawing/2018/hyperlinkcolor" val="tx"/>
                    </a:ext>
                  </a:extLst>
                </a:hlinkClick>
              </a:rPr>
              <a:t>cffinit</a:t>
            </a:r>
            <a:r>
              <a:rPr lang="en-US" sz="1100" i="0" u="none" strike="noStrike" cap="none">
                <a:solidFill>
                  <a:srgbClr val="122A4B"/>
                </a:solidFill>
                <a:latin typeface="Fira Sans Medium"/>
                <a:ea typeface="Fira Sans Medium"/>
                <a:cs typeface="Fira Sans Medium"/>
                <a:sym typeface="Fira Sans Medium"/>
              </a:rPr>
              <a:t> web application or manually in a code editor. As widely used software repositories like GitHub do not use persistent identifiers, it is convenient to archive software on </a:t>
            </a:r>
            <a:r>
              <a:rPr lang="en-US" sz="1100" i="0" u="none" strike="noStrike" cap="none">
                <a:solidFill>
                  <a:srgbClr val="FF751F"/>
                </a:solidFill>
                <a:latin typeface="Fira Sans Medium"/>
                <a:ea typeface="Fira Sans Medium"/>
                <a:cs typeface="Fira Sans Medium"/>
                <a:sym typeface="Fira Sans Medium"/>
              </a:rPr>
              <a:t>Zenodo</a:t>
            </a:r>
            <a:r>
              <a:rPr lang="en-US" sz="1100" i="0" u="none" strike="noStrike" cap="none">
                <a:solidFill>
                  <a:srgbClr val="122A4B"/>
                </a:solidFill>
                <a:latin typeface="Fira Sans Medium"/>
                <a:ea typeface="Fira Sans Medium"/>
                <a:cs typeface="Fira Sans Medium"/>
                <a:sym typeface="Fira Sans Medium"/>
              </a:rPr>
              <a:t> to get a DOI.</a:t>
            </a:r>
            <a:endParaRPr sz="1100">
              <a:latin typeface="Fira Sans Medium"/>
              <a:ea typeface="Fira Sans Medium"/>
              <a:cs typeface="Fira Sans Medium"/>
              <a:sym typeface="Fira Sans Medium"/>
            </a:endParaRPr>
          </a:p>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12">
                  <a:extLst>
                    <a:ext uri="{A12FA001-AC4F-418D-AE19-62706E023703}">
                      <ahyp:hlinkClr xmlns:ahyp="http://schemas.microsoft.com/office/drawing/2018/hyperlinkcolor" val="tx"/>
                    </a:ext>
                  </a:extLst>
                </a:hlinkClick>
              </a:rPr>
              <a:t>Software Citation with CITATION.cff - The Turing Way</a:t>
            </a:r>
            <a:endParaRPr sz="1100">
              <a:latin typeface="Fira Sans Medium"/>
              <a:ea typeface="Fira Sans Medium"/>
              <a:cs typeface="Fira Sans Medium"/>
              <a:sym typeface="Fira Sans Medium"/>
            </a:endParaRPr>
          </a:p>
          <a:p>
            <a:pPr marL="0" marR="0" lvl="0" indent="0" algn="l" rtl="0">
              <a:lnSpc>
                <a:spcPct val="115000"/>
              </a:lnSpc>
              <a:spcBef>
                <a:spcPts val="0"/>
              </a:spcBef>
              <a:spcAft>
                <a:spcPts val="0"/>
              </a:spcAft>
              <a:buNone/>
            </a:pPr>
            <a:r>
              <a:rPr lang="en-US" sz="1100" i="0" u="none" strike="noStrike" cap="none">
                <a:solidFill>
                  <a:srgbClr val="FF751F"/>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13">
                  <a:extLst>
                    <a:ext uri="{A12FA001-AC4F-418D-AE19-62706E023703}">
                      <ahyp:hlinkClr xmlns:ahyp="http://schemas.microsoft.com/office/drawing/2018/hyperlinkcolor" val="tx"/>
                    </a:ext>
                  </a:extLst>
                </a:hlinkClick>
              </a:rPr>
              <a:t>GitHub and Software | Zenodo</a:t>
            </a:r>
            <a:r>
              <a:rPr lang="en-US" sz="1100" i="0" u="none" strike="noStrike" cap="none">
                <a:solidFill>
                  <a:srgbClr val="122A4B"/>
                </a:solidFill>
                <a:latin typeface="Fira Sans Medium"/>
                <a:ea typeface="Fira Sans Medium"/>
                <a:cs typeface="Fira Sans Medium"/>
                <a:sym typeface="Fira Sans Medium"/>
              </a:rPr>
              <a:t> </a:t>
            </a:r>
            <a:endParaRPr sz="1100">
              <a:latin typeface="Fira Sans Medium"/>
              <a:ea typeface="Fira Sans Medium"/>
              <a:cs typeface="Fira Sans Medium"/>
              <a:sym typeface="Fira Sans Medium"/>
            </a:endParaRPr>
          </a:p>
        </p:txBody>
      </p:sp>
      <p:sp>
        <p:nvSpPr>
          <p:cNvPr id="133" name="Google Shape;133;p1"/>
          <p:cNvSpPr txBox="1"/>
          <p:nvPr/>
        </p:nvSpPr>
        <p:spPr>
          <a:xfrm>
            <a:off x="489887" y="12646863"/>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06</a:t>
            </a:r>
            <a:endParaRPr/>
          </a:p>
        </p:txBody>
      </p:sp>
      <p:sp>
        <p:nvSpPr>
          <p:cNvPr id="134" name="Google Shape;134;p1"/>
          <p:cNvSpPr txBox="1"/>
          <p:nvPr/>
        </p:nvSpPr>
        <p:spPr>
          <a:xfrm>
            <a:off x="1474707" y="12523800"/>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Provide guidance on how others can contribute to code/software development (e.g. by reporting bugs or suggesting new features) in a CONTRIBUTING.md file. </a:t>
            </a:r>
            <a:endParaRPr sz="1100">
              <a:latin typeface="Fira Sans Medium"/>
              <a:ea typeface="Fira Sans Medium"/>
              <a:cs typeface="Fira Sans Medium"/>
              <a:sym typeface="Fira Sans Medium"/>
            </a:endParaRPr>
          </a:p>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         </a:t>
            </a:r>
            <a:r>
              <a:rPr lang="en-US" sz="1100" i="0" u="sng" strike="noStrike" cap="none">
                <a:solidFill>
                  <a:srgbClr val="FF751F"/>
                </a:solidFill>
                <a:latin typeface="Fira Sans Medium"/>
                <a:ea typeface="Fira Sans Medium"/>
                <a:cs typeface="Fira Sans Medium"/>
                <a:sym typeface="Fira Sans Medium"/>
                <a:hlinkClick r:id="rId14">
                  <a:extLst>
                    <a:ext uri="{A12FA001-AC4F-418D-AE19-62706E023703}">
                      <ahyp:hlinkClr xmlns:ahyp="http://schemas.microsoft.com/office/drawing/2018/hyperlinkcolor" val="tx"/>
                    </a:ext>
                  </a:extLst>
                </a:hlinkClick>
              </a:rPr>
              <a:t>How to Build a CONTRIBUTING.md - Best Practices</a:t>
            </a:r>
            <a:r>
              <a:rPr lang="en-US" sz="1100" i="0" u="none" strike="noStrike" cap="none">
                <a:solidFill>
                  <a:srgbClr val="FF751F"/>
                </a:solidFill>
                <a:latin typeface="Fira Sans Medium"/>
                <a:ea typeface="Fira Sans Medium"/>
                <a:cs typeface="Fira Sans Medium"/>
                <a:sym typeface="Fira Sans Medium"/>
              </a:rPr>
              <a:t> </a:t>
            </a:r>
            <a:endParaRPr sz="1100">
              <a:latin typeface="Fira Sans Medium"/>
              <a:ea typeface="Fira Sans Medium"/>
              <a:cs typeface="Fira Sans Medium"/>
              <a:sym typeface="Fira Sans Medium"/>
            </a:endParaRPr>
          </a:p>
        </p:txBody>
      </p:sp>
      <p:sp>
        <p:nvSpPr>
          <p:cNvPr id="135" name="Google Shape;135;p1"/>
          <p:cNvSpPr txBox="1"/>
          <p:nvPr/>
        </p:nvSpPr>
        <p:spPr>
          <a:xfrm>
            <a:off x="499412" y="13635162"/>
            <a:ext cx="785915" cy="352425"/>
          </a:xfrm>
          <a:prstGeom prst="rect">
            <a:avLst/>
          </a:prstGeom>
          <a:noFill/>
          <a:ln>
            <a:noFill/>
          </a:ln>
        </p:spPr>
        <p:txBody>
          <a:bodyPr spcFirstLastPara="1" wrap="square" lIns="0" tIns="0" rIns="0" bIns="0" anchor="t" anchorCtr="0">
            <a:spAutoFit/>
          </a:bodyPr>
          <a:lstStyle/>
          <a:p>
            <a:pPr marL="0" marR="0" lvl="0" indent="0" algn="ctr" rtl="0">
              <a:lnSpc>
                <a:spcPct val="120008"/>
              </a:lnSpc>
              <a:spcBef>
                <a:spcPts val="0"/>
              </a:spcBef>
              <a:spcAft>
                <a:spcPts val="0"/>
              </a:spcAft>
              <a:buNone/>
            </a:pPr>
            <a:r>
              <a:rPr lang="en-US" sz="2299" b="1" i="0" u="none" strike="noStrike" cap="none">
                <a:solidFill>
                  <a:srgbClr val="FFFFFF"/>
                </a:solidFill>
                <a:latin typeface="Poppins"/>
                <a:ea typeface="Poppins"/>
                <a:cs typeface="Poppins"/>
                <a:sym typeface="Poppins"/>
              </a:rPr>
              <a:t>07</a:t>
            </a:r>
            <a:endParaRPr/>
          </a:p>
        </p:txBody>
      </p:sp>
      <p:sp>
        <p:nvSpPr>
          <p:cNvPr id="136" name="Google Shape;136;p1"/>
          <p:cNvSpPr txBox="1"/>
          <p:nvPr/>
        </p:nvSpPr>
        <p:spPr>
          <a:xfrm>
            <a:off x="1474707" y="13489420"/>
            <a:ext cx="56823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100" i="0" u="none" strike="noStrike" cap="none">
                <a:solidFill>
                  <a:srgbClr val="122A4B"/>
                </a:solidFill>
                <a:latin typeface="Fira Sans Medium"/>
                <a:ea typeface="Fira Sans Medium"/>
                <a:cs typeface="Fira Sans Medium"/>
                <a:sym typeface="Fira Sans Medium"/>
              </a:rPr>
              <a:t>Set behaviour rules for contributors and users by providing a CODE_OF_CONDUCT.md file. The </a:t>
            </a:r>
            <a:r>
              <a:rPr lang="en-US" sz="1100" i="0" u="sng" strike="noStrike" cap="none">
                <a:solidFill>
                  <a:srgbClr val="FF751F"/>
                </a:solidFill>
                <a:latin typeface="Fira Sans Medium"/>
                <a:ea typeface="Fira Sans Medium"/>
                <a:cs typeface="Fira Sans Medium"/>
                <a:sym typeface="Fira Sans Medium"/>
                <a:hlinkClick r:id="rId15">
                  <a:extLst>
                    <a:ext uri="{A12FA001-AC4F-418D-AE19-62706E023703}">
                      <ahyp:hlinkClr xmlns:ahyp="http://schemas.microsoft.com/office/drawing/2018/hyperlinkcolor" val="tx"/>
                    </a:ext>
                  </a:extLst>
                </a:hlinkClick>
              </a:rPr>
              <a:t>Contributor Covenant</a:t>
            </a:r>
            <a:r>
              <a:rPr lang="en-US" sz="1100" i="0" u="none" strike="noStrike" cap="none">
                <a:solidFill>
                  <a:srgbClr val="122A4B"/>
                </a:solidFill>
                <a:latin typeface="Fira Sans Medium"/>
                <a:ea typeface="Fira Sans Medium"/>
                <a:cs typeface="Fira Sans Medium"/>
                <a:sym typeface="Fira Sans Medium"/>
              </a:rPr>
              <a:t> can be used as a ready-made, standardized solution for setting the Code of Conduct but developers can write their own if needed.</a:t>
            </a:r>
            <a:endParaRPr sz="1100">
              <a:latin typeface="Fira Sans Medium"/>
              <a:ea typeface="Fira Sans Medium"/>
              <a:cs typeface="Fira Sans Medium"/>
              <a:sym typeface="Fira Sans Medium"/>
            </a:endParaRPr>
          </a:p>
        </p:txBody>
      </p:sp>
      <p:sp>
        <p:nvSpPr>
          <p:cNvPr id="137" name="Google Shape;137;p1"/>
          <p:cNvSpPr txBox="1"/>
          <p:nvPr/>
        </p:nvSpPr>
        <p:spPr>
          <a:xfrm>
            <a:off x="253177" y="17443050"/>
            <a:ext cx="5760600" cy="1402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00" b="1" i="0" u="none" strike="noStrike" cap="none">
                <a:solidFill>
                  <a:srgbClr val="FFFCF3"/>
                </a:solidFill>
                <a:latin typeface="Poppins"/>
                <a:ea typeface="Poppins"/>
                <a:cs typeface="Poppins"/>
                <a:sym typeface="Poppins"/>
              </a:rPr>
              <a:t>SELECTED RESOURCES</a:t>
            </a:r>
            <a:endParaRPr/>
          </a:p>
          <a:p>
            <a:pPr marL="0" marR="0" lvl="0" indent="0" algn="l" rtl="0">
              <a:lnSpc>
                <a:spcPct val="120000"/>
              </a:lnSpc>
              <a:spcBef>
                <a:spcPts val="0"/>
              </a:spcBef>
              <a:spcAft>
                <a:spcPts val="0"/>
              </a:spcAft>
              <a:buNone/>
            </a:pPr>
            <a:r>
              <a:rPr lang="en-US" sz="400" b="1" i="0" u="none" strike="noStrike" cap="none">
                <a:solidFill>
                  <a:srgbClr val="FF751F"/>
                </a:solidFill>
                <a:latin typeface="Open Sans"/>
                <a:ea typeface="Open Sans"/>
                <a:cs typeface="Open Sans"/>
                <a:sym typeface="Open Sans"/>
              </a:rPr>
              <a:t> </a:t>
            </a:r>
            <a:endParaRPr/>
          </a:p>
          <a:p>
            <a:pPr marL="259079" marR="0" lvl="1" indent="-129540" algn="l" rtl="0">
              <a:lnSpc>
                <a:spcPct val="115000"/>
              </a:lnSpc>
              <a:spcBef>
                <a:spcPts val="0"/>
              </a:spcBef>
              <a:spcAft>
                <a:spcPts val="0"/>
              </a:spcAft>
              <a:buClr>
                <a:srgbClr val="FFFFFF"/>
              </a:buClr>
              <a:buSzPts val="1199"/>
              <a:buFont typeface="Fira Sans"/>
              <a:buChar char="•"/>
            </a:pPr>
            <a:r>
              <a:rPr lang="en-US" sz="1199" b="1" i="0" u="sng" strike="noStrike" cap="none">
                <a:solidFill>
                  <a:srgbClr val="FFFFFF"/>
                </a:solidFill>
                <a:latin typeface="Fira Sans"/>
                <a:ea typeface="Fira Sans"/>
                <a:cs typeface="Fira Sans"/>
                <a:sym typeface="Fira Sans"/>
                <a:hlinkClick r:id="rId16">
                  <a:extLst>
                    <a:ext uri="{A12FA001-AC4F-418D-AE19-62706E023703}">
                      <ahyp:hlinkClr xmlns:ahyp="http://schemas.microsoft.com/office/drawing/2018/hyperlinkcolor" val="tx"/>
                    </a:ext>
                  </a:extLst>
                </a:hlinkClick>
              </a:rPr>
              <a:t>Reusable Code - The Turing Way</a:t>
            </a:r>
            <a:endParaRPr>
              <a:latin typeface="Fira Sans"/>
              <a:ea typeface="Fira Sans"/>
              <a:cs typeface="Fira Sans"/>
              <a:sym typeface="Fira Sans"/>
            </a:endParaRPr>
          </a:p>
          <a:p>
            <a:pPr marL="259079" marR="0" lvl="1" indent="-129540" algn="l" rtl="0">
              <a:lnSpc>
                <a:spcPct val="115000"/>
              </a:lnSpc>
              <a:spcBef>
                <a:spcPts val="0"/>
              </a:spcBef>
              <a:spcAft>
                <a:spcPts val="0"/>
              </a:spcAft>
              <a:buClr>
                <a:srgbClr val="FFFFFF"/>
              </a:buClr>
              <a:buSzPts val="1199"/>
              <a:buFont typeface="Fira Sans"/>
              <a:buChar char="•"/>
            </a:pPr>
            <a:r>
              <a:rPr lang="en-US" sz="1199" b="1" i="0" u="sng" strike="noStrike" cap="none">
                <a:solidFill>
                  <a:srgbClr val="FFFFFF"/>
                </a:solidFill>
                <a:latin typeface="Fira Sans"/>
                <a:ea typeface="Fira Sans"/>
                <a:cs typeface="Fira Sans"/>
                <a:sym typeface="Fira Sans"/>
                <a:hlinkClick r:id="rId17">
                  <a:extLst>
                    <a:ext uri="{A12FA001-AC4F-418D-AE19-62706E023703}">
                      <ahyp:hlinkClr xmlns:ahyp="http://schemas.microsoft.com/office/drawing/2018/hyperlinkcolor" val="tx"/>
                    </a:ext>
                  </a:extLst>
                </a:hlinkClick>
              </a:rPr>
              <a:t>ADORE.software Toolkit</a:t>
            </a:r>
            <a:endParaRPr>
              <a:latin typeface="Fira Sans"/>
              <a:ea typeface="Fira Sans"/>
              <a:cs typeface="Fira Sans"/>
              <a:sym typeface="Fira Sans"/>
            </a:endParaRPr>
          </a:p>
          <a:p>
            <a:pPr marL="259079" marR="0" lvl="1" indent="-129540" algn="l" rtl="0">
              <a:lnSpc>
                <a:spcPct val="115000"/>
              </a:lnSpc>
              <a:spcBef>
                <a:spcPts val="0"/>
              </a:spcBef>
              <a:spcAft>
                <a:spcPts val="0"/>
              </a:spcAft>
              <a:buClr>
                <a:srgbClr val="FFFFFF"/>
              </a:buClr>
              <a:buSzPts val="1199"/>
              <a:buFont typeface="Fira Sans"/>
              <a:buChar char="•"/>
            </a:pPr>
            <a:r>
              <a:rPr lang="en-US" sz="1199" b="1" i="0" u="none" strike="noStrike" cap="none">
                <a:solidFill>
                  <a:srgbClr val="FFFFFF"/>
                </a:solidFill>
                <a:latin typeface="Fira Sans"/>
                <a:ea typeface="Fira Sans"/>
                <a:cs typeface="Fira Sans"/>
                <a:sym typeface="Fira Sans"/>
              </a:rPr>
              <a:t>Tierney, Aoife, Carlos Tighe, Clare Dillon, et al. 2024. Framework for Managing University Open Source Software. </a:t>
            </a:r>
            <a:r>
              <a:rPr lang="en-US" sz="1199" b="1" i="0" u="sng" strike="noStrike" cap="none">
                <a:solidFill>
                  <a:srgbClr val="FFFFFF"/>
                </a:solidFill>
                <a:latin typeface="Fira Sans"/>
                <a:ea typeface="Fira Sans"/>
                <a:cs typeface="Fira Sans"/>
                <a:sym typeface="Fira Sans"/>
                <a:hlinkClick r:id="rId18">
                  <a:extLst>
                    <a:ext uri="{A12FA001-AC4F-418D-AE19-62706E023703}">
                      <ahyp:hlinkClr xmlns:ahyp="http://schemas.microsoft.com/office/drawing/2018/hyperlinkcolor" val="tx"/>
                    </a:ext>
                  </a:extLst>
                </a:hlinkClick>
              </a:rPr>
              <a:t>https://zenodo.org/records/14392733</a:t>
            </a:r>
            <a:endParaRPr>
              <a:latin typeface="Fira Sans"/>
              <a:ea typeface="Fira Sans"/>
              <a:cs typeface="Fira Sans"/>
              <a:sym typeface="Fira Sans"/>
            </a:endParaRPr>
          </a:p>
          <a:p>
            <a:pPr marL="259079" marR="0" lvl="1" indent="-129540" algn="l" rtl="0">
              <a:lnSpc>
                <a:spcPct val="140033"/>
              </a:lnSpc>
              <a:spcBef>
                <a:spcPts val="0"/>
              </a:spcBef>
              <a:spcAft>
                <a:spcPts val="0"/>
              </a:spcAft>
              <a:buClr>
                <a:srgbClr val="FFFFFF"/>
              </a:buClr>
              <a:buSzPts val="1199"/>
              <a:buFont typeface="Arial"/>
              <a:buChar char="•"/>
            </a:pPr>
            <a:r>
              <a:rPr lang="en-US" sz="1199" b="1" i="0" u="sng" strike="noStrike" cap="none">
                <a:solidFill>
                  <a:srgbClr val="FFFFFF"/>
                </a:solidFill>
                <a:latin typeface="Open Sans Medium"/>
                <a:ea typeface="Open Sans Medium"/>
                <a:cs typeface="Open Sans Medium"/>
                <a:sym typeface="Open Sans Medium"/>
                <a:hlinkClick r:id="rId19">
                  <a:extLst>
                    <a:ext uri="{A12FA001-AC4F-418D-AE19-62706E023703}">
                      <ahyp:hlinkClr xmlns:ahyp="http://schemas.microsoft.com/office/drawing/2018/hyperlinkcolor" val="tx"/>
                    </a:ext>
                  </a:extLst>
                </a:hlinkClick>
              </a:rPr>
              <a:t>Open Code and Software: a Primer from UKRN</a:t>
            </a:r>
            <a:endParaRPr/>
          </a:p>
        </p:txBody>
      </p:sp>
      <p:sp>
        <p:nvSpPr>
          <p:cNvPr id="138" name="Google Shape;138;p1"/>
          <p:cNvSpPr txBox="1"/>
          <p:nvPr/>
        </p:nvSpPr>
        <p:spPr>
          <a:xfrm>
            <a:off x="253177" y="14988069"/>
            <a:ext cx="4609800" cy="2108700"/>
          </a:xfrm>
          <a:prstGeom prst="rect">
            <a:avLst/>
          </a:prstGeom>
          <a:noFill/>
          <a:ln>
            <a:noFill/>
          </a:ln>
        </p:spPr>
        <p:txBody>
          <a:bodyPr spcFirstLastPara="1" wrap="square" lIns="0" tIns="0" rIns="0" bIns="0" anchor="t" anchorCtr="0">
            <a:spAutoFit/>
          </a:bodyPr>
          <a:lstStyle/>
          <a:p>
            <a:pPr marL="0" marR="0" lvl="0" indent="0" algn="l" rtl="0">
              <a:lnSpc>
                <a:spcPct val="120012"/>
              </a:lnSpc>
              <a:spcBef>
                <a:spcPts val="0"/>
              </a:spcBef>
              <a:spcAft>
                <a:spcPts val="0"/>
              </a:spcAft>
              <a:buNone/>
            </a:pPr>
            <a:r>
              <a:rPr lang="en-US" sz="1599" b="1" i="0" u="none" strike="noStrike" cap="none">
                <a:solidFill>
                  <a:srgbClr val="FFFCF3"/>
                </a:solidFill>
                <a:latin typeface="Poppins"/>
                <a:ea typeface="Poppins"/>
                <a:cs typeface="Poppins"/>
                <a:sym typeface="Poppins"/>
              </a:rPr>
              <a:t>TAKE ACTION!</a:t>
            </a:r>
            <a:endParaRPr/>
          </a:p>
          <a:p>
            <a:pPr marL="0" marR="0" lvl="0" indent="0" algn="l" rtl="0">
              <a:lnSpc>
                <a:spcPct val="120000"/>
              </a:lnSpc>
              <a:spcBef>
                <a:spcPts val="0"/>
              </a:spcBef>
              <a:spcAft>
                <a:spcPts val="0"/>
              </a:spcAft>
              <a:buNone/>
            </a:pPr>
            <a:r>
              <a:rPr lang="en-US" sz="600" b="1" i="0" u="none" strike="noStrike" cap="none">
                <a:solidFill>
                  <a:srgbClr val="FF751F"/>
                </a:solidFill>
                <a:latin typeface="Open Sans"/>
                <a:ea typeface="Open Sans"/>
                <a:cs typeface="Open Sans"/>
                <a:sym typeface="Open Sans"/>
              </a:rPr>
              <a:t>  </a:t>
            </a:r>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i="0" u="none" strike="noStrike" cap="none">
                <a:solidFill>
                  <a:srgbClr val="FFFFFF"/>
                </a:solidFill>
                <a:latin typeface="Fira Sans SemiBold"/>
                <a:ea typeface="Fira Sans SemiBold"/>
                <a:cs typeface="Fira Sans SemiBold"/>
                <a:sym typeface="Fira Sans SemiBold"/>
              </a:rPr>
              <a:t>Advocate for the adoption of institutional policies that require and reward research software sharing.</a:t>
            </a:r>
            <a:endParaRPr>
              <a:latin typeface="Fira Sans SemiBold"/>
              <a:ea typeface="Fira Sans SemiBold"/>
              <a:cs typeface="Fira Sans SemiBold"/>
              <a:sym typeface="Fira Sans SemiBold"/>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i="0" u="none" strike="noStrike" cap="none">
                <a:solidFill>
                  <a:srgbClr val="FFFFFF"/>
                </a:solidFill>
                <a:latin typeface="Fira Sans SemiBold"/>
                <a:ea typeface="Fira Sans SemiBold"/>
                <a:cs typeface="Fira Sans SemiBold"/>
                <a:sym typeface="Fira Sans SemiBold"/>
              </a:rPr>
              <a:t>Help researchers choose suitable repositories for research software sharing and provide  guidance on best practices.</a:t>
            </a:r>
            <a:endParaRPr>
              <a:latin typeface="Fira Sans SemiBold"/>
              <a:ea typeface="Fira Sans SemiBold"/>
              <a:cs typeface="Fira Sans SemiBold"/>
              <a:sym typeface="Fira Sans SemiBold"/>
            </a:endParaRPr>
          </a:p>
          <a:p>
            <a:pPr marL="302260" marR="0" lvl="1" indent="-151130" algn="l" rtl="0">
              <a:lnSpc>
                <a:spcPct val="115000"/>
              </a:lnSpc>
              <a:spcBef>
                <a:spcPts val="0"/>
              </a:spcBef>
              <a:spcAft>
                <a:spcPts val="0"/>
              </a:spcAft>
              <a:buClr>
                <a:srgbClr val="FFFFFF"/>
              </a:buClr>
              <a:buSzPts val="1400"/>
              <a:buFont typeface="Fira Sans SemiBold"/>
              <a:buChar char="•"/>
            </a:pPr>
            <a:r>
              <a:rPr lang="en-US" sz="1400" i="0" u="none" strike="noStrike" cap="none">
                <a:solidFill>
                  <a:srgbClr val="FFFFFF"/>
                </a:solidFill>
                <a:latin typeface="Fira Sans SemiBold"/>
                <a:ea typeface="Fira Sans SemiBold"/>
                <a:cs typeface="Fira Sans SemiBold"/>
                <a:sym typeface="Fira Sans SemiBold"/>
              </a:rPr>
              <a:t>Facilitate training on software sharing, licensing, and reproducibility.</a:t>
            </a:r>
            <a:endParaRPr>
              <a:latin typeface="Fira Sans SemiBold"/>
              <a:ea typeface="Fira Sans SemiBold"/>
              <a:cs typeface="Fira Sans SemiBold"/>
              <a:sym typeface="Fira Sans SemiBold"/>
            </a:endParaRPr>
          </a:p>
        </p:txBody>
      </p:sp>
      <p:sp>
        <p:nvSpPr>
          <p:cNvPr id="139" name="Google Shape;139;p1"/>
          <p:cNvSpPr txBox="1"/>
          <p:nvPr/>
        </p:nvSpPr>
        <p:spPr>
          <a:xfrm>
            <a:off x="458397" y="3409048"/>
            <a:ext cx="6698400" cy="28989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en-US" sz="1599" b="1" i="0" u="none" strike="noStrike" cap="none">
                <a:solidFill>
                  <a:srgbClr val="FFFCF3"/>
                </a:solidFill>
                <a:latin typeface="Poppins"/>
                <a:ea typeface="Poppins"/>
                <a:cs typeface="Poppins"/>
                <a:sym typeface="Poppins"/>
              </a:rPr>
              <a:t>WHY SHARE RESEARCH SOFTWARE</a:t>
            </a:r>
            <a:endParaRPr/>
          </a:p>
          <a:p>
            <a:pPr marL="0" marR="0" lvl="0" indent="0" algn="l" rtl="0">
              <a:lnSpc>
                <a:spcPct val="140000"/>
              </a:lnSpc>
              <a:spcBef>
                <a:spcPts val="0"/>
              </a:spcBef>
              <a:spcAft>
                <a:spcPts val="0"/>
              </a:spcAft>
              <a:buNone/>
            </a:pPr>
            <a:r>
              <a:rPr lang="en-US" sz="200" b="1" i="0" u="none" strike="noStrike" cap="none">
                <a:solidFill>
                  <a:srgbClr val="FFFFFF"/>
                </a:solidFill>
                <a:latin typeface="Poppins"/>
                <a:ea typeface="Poppins"/>
                <a:cs typeface="Poppins"/>
                <a:sym typeface="Poppins"/>
              </a:rPr>
              <a:t>  </a:t>
            </a:r>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Publicly available code lets others inspect methods, re-run analyses, and validate claims presented in research publications.</a:t>
            </a:r>
            <a:endParaRPr sz="1100">
              <a:latin typeface="Fira Sans Medium"/>
              <a:ea typeface="Fira Sans Medium"/>
              <a:cs typeface="Fira Sans Medium"/>
              <a:sym typeface="Fira Sans Medium"/>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Sharing software code prevents duplication of effort, facilitates collaboration across disciplines and accelerates progress. </a:t>
            </a:r>
            <a:endParaRPr sz="1100">
              <a:latin typeface="Fira Sans Medium"/>
              <a:ea typeface="Fira Sans Medium"/>
              <a:cs typeface="Fira Sans Medium"/>
              <a:sym typeface="Fira Sans Medium"/>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Software developers can benefit from early feedback on issues, bugs, pull requests  and potential improvements.</a:t>
            </a:r>
            <a:endParaRPr sz="1100">
              <a:latin typeface="Fira Sans Medium"/>
              <a:ea typeface="Fira Sans Medium"/>
              <a:cs typeface="Fira Sans Medium"/>
              <a:sym typeface="Fira Sans Medium"/>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Various communities can continue developing software, making it more sustainable and integrating it into new contexts.</a:t>
            </a:r>
            <a:endParaRPr sz="1100">
              <a:latin typeface="Fira Sans Medium"/>
              <a:ea typeface="Fira Sans Medium"/>
              <a:cs typeface="Fira Sans Medium"/>
              <a:sym typeface="Fira Sans Medium"/>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Sharing aligns with funder mandates, institutional policies, and community expectations for openness.</a:t>
            </a:r>
            <a:endParaRPr sz="1100">
              <a:latin typeface="Fira Sans Medium"/>
              <a:ea typeface="Fira Sans Medium"/>
              <a:cs typeface="Fira Sans Medium"/>
              <a:sym typeface="Fira Sans Medium"/>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Software deposited in a suitable repository can be cited.</a:t>
            </a:r>
            <a:endParaRPr sz="1100">
              <a:latin typeface="Fira Sans Medium"/>
              <a:ea typeface="Fira Sans Medium"/>
              <a:cs typeface="Fira Sans Medium"/>
              <a:sym typeface="Fira Sans Medium"/>
            </a:endParaRPr>
          </a:p>
          <a:p>
            <a:pPr marL="259080" marR="0" lvl="1" indent="-123189" algn="l" rtl="0">
              <a:lnSpc>
                <a:spcPct val="115000"/>
              </a:lnSpc>
              <a:spcBef>
                <a:spcPts val="0"/>
              </a:spcBef>
              <a:spcAft>
                <a:spcPts val="0"/>
              </a:spcAft>
              <a:buClr>
                <a:srgbClr val="FFFFFF"/>
              </a:buClr>
              <a:buSzPts val="1100"/>
              <a:buFont typeface="Fira Sans Medium"/>
              <a:buChar char="•"/>
            </a:pPr>
            <a:r>
              <a:rPr lang="en-US" sz="1100" i="0" u="none" strike="noStrike" cap="none">
                <a:solidFill>
                  <a:srgbClr val="FFFFFF"/>
                </a:solidFill>
                <a:latin typeface="Fira Sans Medium"/>
                <a:ea typeface="Fira Sans Medium"/>
                <a:cs typeface="Fira Sans Medium"/>
                <a:sym typeface="Fira Sans Medium"/>
              </a:rPr>
              <a:t>Sharing software can help developers build their reputation and advance their career, as software contributions are increasingly valued in hiring, tenure, and funding decisions.</a:t>
            </a:r>
            <a:endParaRPr sz="1100">
              <a:latin typeface="Fira Sans Medium"/>
              <a:ea typeface="Fira Sans Medium"/>
              <a:cs typeface="Fira Sans Medium"/>
              <a:sym typeface="Fira Sans Medium"/>
            </a:endParaRPr>
          </a:p>
        </p:txBody>
      </p:sp>
      <p:sp>
        <p:nvSpPr>
          <p:cNvPr id="140" name="Google Shape;140;p1"/>
          <p:cNvSpPr txBox="1"/>
          <p:nvPr/>
        </p:nvSpPr>
        <p:spPr>
          <a:xfrm>
            <a:off x="1474707" y="14177125"/>
            <a:ext cx="5682300" cy="3639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1100" i="0" u="none" strike="noStrike" cap="none">
                <a:solidFill>
                  <a:srgbClr val="0EAFDF"/>
                </a:solidFill>
                <a:latin typeface="Fira Sans Medium"/>
                <a:ea typeface="Fira Sans Medium"/>
                <a:cs typeface="Fira Sans Medium"/>
                <a:sym typeface="Fira Sans Medium"/>
              </a:rPr>
              <a:t>README, CITATION.cff, CONTRIBUTING.md and CODE_OF_CONDUCT.md files should be added to the software project’s root folder (top-level directory).</a:t>
            </a:r>
            <a:endParaRPr sz="1100">
              <a:latin typeface="Fira Sans Medium"/>
              <a:ea typeface="Fira Sans Medium"/>
              <a:cs typeface="Fira Sans Medium"/>
              <a:sym typeface="Fira Sans Medium"/>
            </a:endParaRPr>
          </a:p>
        </p:txBody>
      </p:sp>
      <p:sp>
        <p:nvSpPr>
          <p:cNvPr id="141" name="Google Shape;141;p1"/>
          <p:cNvSpPr/>
          <p:nvPr/>
        </p:nvSpPr>
        <p:spPr>
          <a:xfrm>
            <a:off x="1474707" y="11660835"/>
            <a:ext cx="233373" cy="233373"/>
          </a:xfrm>
          <a:custGeom>
            <a:avLst/>
            <a:gdLst/>
            <a:ahLst/>
            <a:cxnLst/>
            <a:rect l="l" t="t" r="r" b="b"/>
            <a:pathLst>
              <a:path w="233373" h="233373" extrusionOk="0">
                <a:moveTo>
                  <a:pt x="0" y="0"/>
                </a:moveTo>
                <a:lnTo>
                  <a:pt x="233372" y="0"/>
                </a:lnTo>
                <a:lnTo>
                  <a:pt x="233372" y="233373"/>
                </a:lnTo>
                <a:lnTo>
                  <a:pt x="0" y="233373"/>
                </a:lnTo>
                <a:lnTo>
                  <a:pt x="0" y="0"/>
                </a:lnTo>
                <a:close/>
              </a:path>
            </a:pathLst>
          </a:custGeom>
          <a:blipFill rotWithShape="1">
            <a:blip r:embed="rId6">
              <a:alphaModFix/>
            </a:blip>
            <a:stretch>
              <a:fillRect/>
            </a:stretch>
          </a:blipFill>
          <a:ln>
            <a:noFill/>
          </a:ln>
        </p:spPr>
      </p:sp>
      <p:sp>
        <p:nvSpPr>
          <p:cNvPr id="142" name="Google Shape;142;p1"/>
          <p:cNvSpPr/>
          <p:nvPr/>
        </p:nvSpPr>
        <p:spPr>
          <a:xfrm>
            <a:off x="1474707" y="12875047"/>
            <a:ext cx="233373" cy="233373"/>
          </a:xfrm>
          <a:custGeom>
            <a:avLst/>
            <a:gdLst/>
            <a:ahLst/>
            <a:cxnLst/>
            <a:rect l="l" t="t" r="r" b="b"/>
            <a:pathLst>
              <a:path w="233373" h="233373" extrusionOk="0">
                <a:moveTo>
                  <a:pt x="0" y="0"/>
                </a:moveTo>
                <a:lnTo>
                  <a:pt x="233372" y="0"/>
                </a:lnTo>
                <a:lnTo>
                  <a:pt x="233372" y="233373"/>
                </a:lnTo>
                <a:lnTo>
                  <a:pt x="0" y="233373"/>
                </a:lnTo>
                <a:lnTo>
                  <a:pt x="0" y="0"/>
                </a:lnTo>
                <a:close/>
              </a:path>
            </a:pathLst>
          </a:custGeom>
          <a:blipFill rotWithShape="1">
            <a:blip r:embed="rId6">
              <a:alphaModFix/>
            </a:blip>
            <a:stretch>
              <a:fillRect/>
            </a:stretch>
          </a:blipFill>
          <a:ln>
            <a:noFill/>
          </a:ln>
        </p:spPr>
      </p:sp>
      <p:sp>
        <p:nvSpPr>
          <p:cNvPr id="143" name="Google Shape;143;p1"/>
          <p:cNvSpPr txBox="1"/>
          <p:nvPr/>
        </p:nvSpPr>
        <p:spPr>
          <a:xfrm>
            <a:off x="458397" y="6764594"/>
            <a:ext cx="3824139" cy="257175"/>
          </a:xfrm>
          <a:prstGeom prst="rect">
            <a:avLst/>
          </a:prstGeom>
          <a:noFill/>
          <a:ln>
            <a:noFill/>
          </a:ln>
        </p:spPr>
        <p:txBody>
          <a:bodyPr spcFirstLastPara="1" wrap="square" lIns="0" tIns="0" rIns="0" bIns="0" anchor="t" anchorCtr="0">
            <a:spAutoFit/>
          </a:bodyPr>
          <a:lstStyle/>
          <a:p>
            <a:pPr marL="0" marR="0" lvl="0" indent="0" algn="ctr" rtl="0">
              <a:lnSpc>
                <a:spcPct val="120012"/>
              </a:lnSpc>
              <a:spcBef>
                <a:spcPts val="0"/>
              </a:spcBef>
              <a:spcAft>
                <a:spcPts val="0"/>
              </a:spcAft>
              <a:buNone/>
            </a:pPr>
            <a:r>
              <a:rPr lang="en-US" sz="1599" b="1" i="0" u="none" strike="noStrike" cap="none">
                <a:solidFill>
                  <a:srgbClr val="FF751F"/>
                </a:solidFill>
                <a:latin typeface="Poppins"/>
                <a:ea typeface="Poppins"/>
                <a:cs typeface="Poppins"/>
                <a:sym typeface="Poppins"/>
              </a:rPr>
              <a:t>HOW TO SHARE RESEARCH SOFTWARE</a:t>
            </a:r>
            <a:endParaRPr/>
          </a:p>
        </p:txBody>
      </p:sp>
      <p:sp>
        <p:nvSpPr>
          <p:cNvPr id="144" name="Google Shape;144;p1"/>
          <p:cNvSpPr/>
          <p:nvPr/>
        </p:nvSpPr>
        <p:spPr>
          <a:xfrm>
            <a:off x="6839089" y="18162176"/>
            <a:ext cx="288234" cy="288220"/>
          </a:xfrm>
          <a:custGeom>
            <a:avLst/>
            <a:gdLst/>
            <a:ahLst/>
            <a:cxnLst/>
            <a:rect l="l" t="t" r="r" b="b"/>
            <a:pathLst>
              <a:path w="140822" h="140822" extrusionOk="0">
                <a:moveTo>
                  <a:pt x="0" y="0"/>
                </a:moveTo>
                <a:lnTo>
                  <a:pt x="140822" y="0"/>
                </a:lnTo>
                <a:lnTo>
                  <a:pt x="140822" y="140822"/>
                </a:lnTo>
                <a:lnTo>
                  <a:pt x="0" y="140822"/>
                </a:lnTo>
                <a:lnTo>
                  <a:pt x="0" y="0"/>
                </a:lnTo>
                <a:close/>
              </a:path>
            </a:pathLst>
          </a:custGeom>
          <a:blipFill rotWithShape="1">
            <a:blip r:embed="rId20">
              <a:alphaModFix/>
            </a:blip>
            <a:stretch>
              <a:fillRect/>
            </a:stretch>
          </a:blipFill>
          <a:ln>
            <a:noFill/>
          </a:ln>
        </p:spPr>
      </p:sp>
      <p:sp>
        <p:nvSpPr>
          <p:cNvPr id="145" name="Google Shape;145;p1">
            <a:hlinkClick r:id="rId21"/>
          </p:cNvPr>
          <p:cNvSpPr/>
          <p:nvPr/>
        </p:nvSpPr>
        <p:spPr>
          <a:xfrm>
            <a:off x="7181981" y="18162176"/>
            <a:ext cx="278995" cy="278982"/>
          </a:xfrm>
          <a:custGeom>
            <a:avLst/>
            <a:gdLst/>
            <a:ahLst/>
            <a:cxnLst/>
            <a:rect l="l" t="t" r="r" b="b"/>
            <a:pathLst>
              <a:path w="136308" h="136308" extrusionOk="0">
                <a:moveTo>
                  <a:pt x="0" y="0"/>
                </a:moveTo>
                <a:lnTo>
                  <a:pt x="136308" y="0"/>
                </a:lnTo>
                <a:lnTo>
                  <a:pt x="136308" y="136309"/>
                </a:lnTo>
                <a:lnTo>
                  <a:pt x="0" y="136309"/>
                </a:lnTo>
                <a:lnTo>
                  <a:pt x="0" y="0"/>
                </a:lnTo>
                <a:close/>
              </a:path>
            </a:pathLst>
          </a:custGeom>
          <a:blipFill rotWithShape="1">
            <a:blip r:embed="rId22">
              <a:alphaModFix/>
            </a:blip>
            <a:stretch>
              <a:fillRect/>
            </a:stretch>
          </a:blipFill>
          <a:ln>
            <a:noFill/>
          </a:ln>
        </p:spPr>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684</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Fira Sans Medium</vt:lpstr>
      <vt:lpstr>Fira Sans SemiBold</vt:lpstr>
      <vt:lpstr>Fira Sans</vt:lpstr>
      <vt:lpstr>Arial</vt:lpstr>
      <vt:lpstr>Open Sans</vt:lpstr>
      <vt:lpstr>Poppins</vt:lpstr>
      <vt:lpstr>Calibri</vt:lpstr>
      <vt:lpstr>Open Sans Medium</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Jean Fairbairn</cp:lastModifiedBy>
  <cp:revision>1</cp:revision>
  <dcterms:created xsi:type="dcterms:W3CDTF">2006-08-16T00:00:00Z</dcterms:created>
  <dcterms:modified xsi:type="dcterms:W3CDTF">2025-10-15T08:22:45Z</dcterms:modified>
</cp:coreProperties>
</file>