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567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61" r:id="rId21"/>
    <p:sldId id="562" r:id="rId22"/>
    <p:sldId id="563" r:id="rId23"/>
    <p:sldId id="553" r:id="rId24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HelveticaNeue-Ligh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736B9"/>
    <a:srgbClr val="BBE0E3"/>
    <a:srgbClr val="0069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627" autoAdjust="0"/>
  </p:normalViewPr>
  <p:slideViewPr>
    <p:cSldViewPr>
      <p:cViewPr varScale="1">
        <p:scale>
          <a:sx n="54" d="100"/>
          <a:sy n="5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4" tIns="44068" rIns="88134" bIns="4406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4" tIns="44068" rIns="88134" bIns="440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4" tIns="44068" rIns="88134" bIns="4406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4" tIns="44068" rIns="88134" bIns="440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ED25F60D-6907-4725-BF86-FD4D9C216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60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 defTabSz="9318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8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 defTabSz="9318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836">
              <a:defRPr sz="1300">
                <a:latin typeface="Arial" charset="0"/>
              </a:defRPr>
            </a:lvl1pPr>
          </a:lstStyle>
          <a:p>
            <a:pPr>
              <a:defRPr/>
            </a:pPr>
            <a:fld id="{6C8F91A0-B723-43B0-879E-E83151283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544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Methods are the systematic tools used to design</a:t>
            </a:r>
            <a:r>
              <a:rPr lang="en-US" baseline="0" dirty="0" smtClean="0"/>
              <a:t> a research project.  These are quantitative, qualitative, and mixed methods, and include case studies, statistics, interviews, focus groups, and surveys.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E61-3512-4045-A891-9ABDD05176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support researchers at all stages – search and review to writing up</a:t>
            </a:r>
          </a:p>
          <a:p>
            <a:r>
              <a:rPr lang="en-GB" dirty="0" smtClean="0"/>
              <a:t>- Answer methods questions</a:t>
            </a:r>
          </a:p>
          <a:p>
            <a:r>
              <a:rPr lang="en-GB" dirty="0" smtClean="0"/>
              <a:t>- Helps understand options</a:t>
            </a:r>
          </a:p>
          <a:p>
            <a:r>
              <a:rPr lang="en-GB" dirty="0" smtClean="0"/>
              <a:t>- Helps researchers</a:t>
            </a:r>
            <a:r>
              <a:rPr lang="en-GB" baseline="0" dirty="0" smtClean="0"/>
              <a:t> </a:t>
            </a:r>
            <a:r>
              <a:rPr lang="en-GB" dirty="0" smtClean="0"/>
              <a:t>complete project successfully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90DD-2C70-46B9-A8BE-A3D539D1296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100" dirty="0" smtClean="0"/>
              <a:t>Create “</a:t>
            </a:r>
            <a:r>
              <a:rPr lang="en-US" sz="2100" dirty="0" err="1" smtClean="0"/>
              <a:t>favourites</a:t>
            </a:r>
            <a:r>
              <a:rPr lang="en-US" sz="2100" dirty="0" smtClean="0"/>
              <a:t>” lists with selected content</a:t>
            </a:r>
          </a:p>
          <a:p>
            <a:r>
              <a:rPr lang="en-US" sz="2100" dirty="0" smtClean="0"/>
              <a:t>Share a list with others by making it public</a:t>
            </a:r>
          </a:p>
          <a:p>
            <a:pPr lvl="1"/>
            <a:r>
              <a:rPr lang="en-US" sz="1900" dirty="0" smtClean="0"/>
              <a:t>Teachers can share reading materials with students</a:t>
            </a:r>
          </a:p>
          <a:p>
            <a:pPr lvl="1"/>
            <a:r>
              <a:rPr lang="en-US" sz="1900" dirty="0" smtClean="0"/>
              <a:t>Researchers who are collaborating can share their findings</a:t>
            </a:r>
          </a:p>
          <a:p>
            <a:pPr lvl="1"/>
            <a:r>
              <a:rPr lang="en-US" sz="1900" dirty="0" smtClean="0"/>
              <a:t>The community can provide a new level of recommendations</a:t>
            </a:r>
          </a:p>
          <a:p>
            <a:r>
              <a:rPr lang="en-US" sz="2100" dirty="0" smtClean="0"/>
              <a:t>Search other users’ lists </a:t>
            </a:r>
          </a:p>
          <a:p>
            <a:r>
              <a:rPr lang="en-US" sz="2100" dirty="0" smtClean="0"/>
              <a:t>Lists from key SAGE research methods authors that have compiled content in key topics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Visualises the relationships between methods terms, concepts, people</a:t>
            </a:r>
            <a:r>
              <a:rPr lang="en-GB" baseline="0" dirty="0" smtClean="0"/>
              <a:t> and literature, supported by the taxonomy.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has a visualised search map linking methods and authors.</a:t>
            </a:r>
          </a:p>
          <a:p>
            <a:r>
              <a:rPr lang="en-GB" baseline="0" dirty="0" smtClean="0"/>
              <a:t>Save/download/print feature.</a:t>
            </a:r>
          </a:p>
          <a:p>
            <a:r>
              <a:rPr lang="en-GB" baseline="0" dirty="0" smtClean="0"/>
              <a:t>Breadcrumb trail to easily return to previous place in the search.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505E0-43FA-45E5-9826-0C697BBF8934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E61-3512-4045-A891-9ABDD05176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E61-3512-4045-A891-9ABDD05176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cases are seamlessly integrate</a:t>
            </a:r>
            <a:r>
              <a:rPr lang="en-GB" baseline="0" dirty="0" smtClean="0"/>
              <a:t>d with the features of the </a:t>
            </a:r>
            <a:r>
              <a:rPr lang="en-GB" baseline="0" smtClean="0"/>
              <a:t>SRM </a:t>
            </a:r>
            <a:r>
              <a:rPr lang="en-GB" baseline="0" smtClean="0"/>
              <a:t>platform.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Methods hit students at every level: Undergrads are taking RM courses and conducting projects, grad</a:t>
            </a:r>
            <a:r>
              <a:rPr lang="en-US" baseline="0" dirty="0" smtClean="0"/>
              <a:t> students are conducting research for their these and dissertation, and </a:t>
            </a:r>
            <a:r>
              <a:rPr lang="en-US" baseline="0" dirty="0" smtClean="0"/>
              <a:t>post </a:t>
            </a:r>
            <a:r>
              <a:rPr lang="en-US" baseline="0" dirty="0" smtClean="0"/>
              <a:t>grads are teaching and taking research methods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E61-3512-4045-A891-9ABDD05176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Librarians support students doing research</a:t>
            </a:r>
            <a:r>
              <a:rPr lang="en-US" baseline="0" dirty="0" smtClean="0"/>
              <a:t> with reference interviews that help students refine their research question, finding content on how to do research and to support students research, and assisting with the literature review phase.</a:t>
            </a:r>
          </a:p>
          <a:p>
            <a:r>
              <a:rPr lang="en-US" baseline="0" dirty="0" smtClean="0"/>
              <a:t>Teach information/data literacy</a:t>
            </a:r>
          </a:p>
          <a:p>
            <a:r>
              <a:rPr lang="en-US" baseline="0" dirty="0" smtClean="0"/>
              <a:t>More </a:t>
            </a:r>
            <a:r>
              <a:rPr lang="en-US" baseline="0" dirty="0" smtClean="0"/>
              <a:t>and </a:t>
            </a:r>
            <a:r>
              <a:rPr lang="en-US" baseline="0" dirty="0" smtClean="0"/>
              <a:t>more, librarians are conducting their own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E61-3512-4045-A891-9ABDD05176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>
                <a:solidFill>
                  <a:schemeClr val="bg2"/>
                </a:solidFill>
              </a:rPr>
              <a:t>Psychology: undergrad/graduate levels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Sociology: undergrad/graduate levels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Education: graduate level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Criminology/Crim. Justice: undergrad/graduate levels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Health/Nursing: graduate levels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Business/Marketing: undergrad/graduate levels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Social Work: graduate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SAGE has been the leading publisher of research methods since its inception in 1965, and our founder Sara Miller McCune publisher SAGE’s first methods book in 1970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583D3-5817-45AE-9F7B-3E91704270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983"/>
            <a:fld id="{2ABB9777-D80C-4C81-A87F-16210A469B9F}" type="slidenum">
              <a:rPr lang="en-US">
                <a:latin typeface="Arial" pitchFamily="34" charset="0"/>
              </a:rPr>
              <a:pPr defTabSz="965983"/>
              <a:t>8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983"/>
            <a:fld id="{3F7932C7-249C-4AC8-A61F-A649C2D154C7}" type="slidenum">
              <a:rPr lang="en-US">
                <a:latin typeface="Arial" pitchFamily="34" charset="0"/>
              </a:rPr>
              <a:pPr defTabSz="965983"/>
              <a:t>9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51375" cy="348773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Evolving functionality in response to user needs.</a:t>
            </a:r>
          </a:p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- Allow search content books, ref, </a:t>
            </a:r>
            <a:r>
              <a:rPr lang="en-GB" sz="1300" dirty="0" err="1" smtClean="0">
                <a:latin typeface="Arial" pitchFamily="34" charset="0"/>
                <a:cs typeface="Arial" pitchFamily="34" charset="0"/>
              </a:rPr>
              <a:t>jnls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, video</a:t>
            </a:r>
          </a:p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- Link directly to relevant content</a:t>
            </a:r>
          </a:p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- Discover new methods/ delve into known methods</a:t>
            </a:r>
          </a:p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 - All levels of researcher</a:t>
            </a:r>
          </a:p>
          <a:p>
            <a:pPr defTabSz="966155" eaLnBrk="1" hangingPunct="1">
              <a:defRPr/>
            </a:pPr>
            <a:endParaRPr lang="en-GB" sz="1300" dirty="0" smtClean="0">
              <a:latin typeface="Arial" pitchFamily="34" charset="0"/>
              <a:cs typeface="Arial" pitchFamily="34" charset="0"/>
            </a:endParaRPr>
          </a:p>
          <a:p>
            <a:pPr defTabSz="966155" eaLnBrk="1" hangingPunct="1">
              <a:defRPr/>
            </a:pPr>
            <a:r>
              <a:rPr lang="en-GB" sz="1300" dirty="0" smtClean="0">
                <a:latin typeface="Arial" pitchFamily="34" charset="0"/>
                <a:cs typeface="Arial" pitchFamily="34" charset="0"/>
              </a:rPr>
              <a:t>Can be used across social sciences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Content growing annually.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Aim of all product features is to get researcher</a:t>
            </a:r>
            <a:r>
              <a:rPr lang="en-US" baseline="0" dirty="0" smtClean="0">
                <a:latin typeface="Arial" pitchFamily="34" charset="0"/>
              </a:rPr>
              <a:t> to the right content.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79222-0F2D-4E76-9DE3-5828CF22228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300" dirty="0" smtClean="0"/>
              <a:t>Driven by the most comprehensive taxonomy of its kind  </a:t>
            </a:r>
          </a:p>
          <a:p>
            <a:endParaRPr lang="en-GB" sz="1300" dirty="0" smtClean="0"/>
          </a:p>
          <a:p>
            <a:r>
              <a:rPr lang="en-GB" sz="1300" dirty="0" smtClean="0"/>
              <a:t>Every chapter and reference entry has been tagged with terms from the ontology, an operation that has been editorially reviewed for every single item</a:t>
            </a:r>
          </a:p>
          <a:p>
            <a:endParaRPr lang="en-GB" sz="1300" dirty="0" smtClean="0"/>
          </a:p>
          <a:p>
            <a:pPr defTabSz="966155">
              <a:defRPr/>
            </a:pPr>
            <a:r>
              <a:rPr lang="en-GB" sz="1300" dirty="0" smtClean="0"/>
              <a:t>This one-of-a-kind taxonomy links together SAGE’s content like never before provides truly targeted search results</a:t>
            </a:r>
            <a:endParaRPr lang="en-US" sz="1300" dirty="0" smtClean="0"/>
          </a:p>
          <a:p>
            <a:endParaRPr lang="en-GB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95963" y="6092825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Los Angeles | London | New Delhi</a:t>
            </a:r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Singapore | Washington DC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947738"/>
            <a:ext cx="7848600" cy="12144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2312988"/>
            <a:ext cx="38481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947738"/>
            <a:ext cx="196215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947738"/>
            <a:ext cx="573405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947738"/>
            <a:ext cx="7848600" cy="12144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5795963" y="6092825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Los Angeles | London | New Delhi</a:t>
            </a:r>
          </a:p>
          <a:p>
            <a:pPr algn="ctr">
              <a:defRPr/>
            </a:pPr>
            <a:r>
              <a:rPr lang="en-GB">
                <a:solidFill>
                  <a:schemeClr val="bg1"/>
                </a:solidFill>
                <a:latin typeface="Arial" charset="0"/>
              </a:rPr>
              <a:t>Singapore | Washington DC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7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12988"/>
            <a:ext cx="7848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47738"/>
            <a:ext cx="7848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827088" y="6165850"/>
            <a:ext cx="4392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en-US" b="1">
              <a:latin typeface="Arial" charset="0"/>
            </a:endParaRPr>
          </a:p>
          <a:p>
            <a:pPr algn="l"/>
            <a:endParaRPr lang="en-US" b="1">
              <a:latin typeface="Arial" charset="0"/>
            </a:endParaRP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6300788" y="6235700"/>
            <a:ext cx="2735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1">
                <a:latin typeface="Arial" charset="0"/>
              </a:rPr>
              <a:t>Los Angeles | London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New Delhi</a:t>
            </a:r>
          </a:p>
          <a:p>
            <a:pPr algn="ctr">
              <a:defRPr/>
            </a:pPr>
            <a:r>
              <a:rPr lang="en-GB" b="1">
                <a:latin typeface="Arial" charset="0"/>
              </a:rPr>
              <a:t>Singapore</a:t>
            </a:r>
            <a:r>
              <a:rPr lang="en-GB"/>
              <a:t> | </a:t>
            </a:r>
            <a:r>
              <a:rPr lang="en-GB" b="1">
                <a:latin typeface="Arial" charset="0"/>
              </a:rPr>
              <a:t>Washington DC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1736B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Font typeface="Arial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736B9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researchmethod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SAGE </a:t>
            </a:r>
            <a:r>
              <a:rPr lang="en-GB" dirty="0" smtClean="0"/>
              <a:t>Research Methods Training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656784" cy="1752600"/>
          </a:xfrm>
        </p:spPr>
        <p:txBody>
          <a:bodyPr/>
          <a:lstStyle/>
          <a:p>
            <a:r>
              <a:rPr lang="en-GB" dirty="0" smtClean="0"/>
              <a:t>Jenny Hopkins – Group Marketing Manager</a:t>
            </a:r>
          </a:p>
          <a:p>
            <a:r>
              <a:rPr lang="en-GB" dirty="0" smtClean="0"/>
              <a:t>jennifer.hopkins@sagepub.co.uk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848600" cy="681037"/>
          </a:xfrm>
        </p:spPr>
        <p:txBody>
          <a:bodyPr/>
          <a:lstStyle/>
          <a:p>
            <a:r>
              <a:rPr lang="en-GB" sz="3200" dirty="0" smtClean="0"/>
              <a:t>Content and Features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8840"/>
            <a:ext cx="3570288" cy="372616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GB" sz="1800" dirty="0" smtClean="0"/>
              <a:t>Content</a:t>
            </a:r>
          </a:p>
          <a:p>
            <a:pPr>
              <a:lnSpc>
                <a:spcPct val="120000"/>
              </a:lnSpc>
            </a:pPr>
            <a:r>
              <a:rPr lang="en-GB" sz="1800" b="0" dirty="0" smtClean="0"/>
              <a:t>185,000+ pages of book, journal and reference material</a:t>
            </a:r>
          </a:p>
          <a:p>
            <a:pPr>
              <a:lnSpc>
                <a:spcPct val="120000"/>
              </a:lnSpc>
            </a:pPr>
            <a:r>
              <a:rPr lang="en-GB" sz="1800" b="0" dirty="0" smtClean="0"/>
              <a:t>Over 750 books</a:t>
            </a:r>
          </a:p>
          <a:p>
            <a:pPr>
              <a:lnSpc>
                <a:spcPct val="120000"/>
              </a:lnSpc>
            </a:pPr>
            <a:r>
              <a:rPr lang="en-GB" sz="1800" b="0" dirty="0" smtClean="0"/>
              <a:t>Specially commissioned videos</a:t>
            </a:r>
          </a:p>
          <a:p>
            <a:pPr>
              <a:lnSpc>
                <a:spcPct val="120000"/>
              </a:lnSpc>
            </a:pPr>
            <a:r>
              <a:rPr lang="en-GB" sz="1800" b="0" dirty="0" smtClean="0"/>
              <a:t>Links to free web resources</a:t>
            </a:r>
          </a:p>
          <a:p>
            <a:pPr>
              <a:lnSpc>
                <a:spcPct val="120000"/>
              </a:lnSpc>
            </a:pPr>
            <a:r>
              <a:rPr lang="en-GB" sz="1800" b="0" dirty="0" smtClean="0"/>
              <a:t>51 titles added for 2014</a:t>
            </a:r>
          </a:p>
          <a:p>
            <a:pPr>
              <a:lnSpc>
                <a:spcPct val="120000"/>
              </a:lnSpc>
              <a:buNone/>
            </a:pPr>
            <a:endParaRPr lang="en-GB" sz="1800" b="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GB" sz="1800" b="0" dirty="0" smtClean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sz="1800" b="0" dirty="0" smtClean="0">
              <a:solidFill>
                <a:schemeClr val="bg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48200" y="1988840"/>
            <a:ext cx="41148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Product Features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Search 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Methods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Map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Methods Lists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Content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Recommendation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Engine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Search widget into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SAGE Journals</a:t>
            </a:r>
            <a:endParaRPr lang="en-GB" sz="1800" i="1" dirty="0">
              <a:latin typeface="Arial" pitchFamily="34" charset="0"/>
              <a:cs typeface="Arial" pitchFamily="34" charset="0"/>
            </a:endParaRP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Integration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with Methodspace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About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this Title / Author</a:t>
            </a:r>
          </a:p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Evolving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functionality year on year in response to user needs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192927" y="5459964"/>
            <a:ext cx="3998073" cy="1321835"/>
            <a:chOff x="971600" y="908720"/>
            <a:chExt cx="7404100" cy="2447925"/>
          </a:xfrm>
        </p:grpSpPr>
        <p:pic>
          <p:nvPicPr>
            <p:cNvPr id="6" name="Picture 2" descr="http://t1.gstatic.com/images?q=tbn:ANd9GcTMWpmRKRLcOC156KMldN-HzGS0oJaGNEU3SiUNpyWwik5VqBu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9250" y="1700883"/>
              <a:ext cx="207645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1556420"/>
              <a:ext cx="4191000" cy="80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Right Arrow 3"/>
            <p:cNvSpPr>
              <a:spLocks noChangeArrowheads="1"/>
            </p:cNvSpPr>
            <p:nvPr/>
          </p:nvSpPr>
          <p:spPr bwMode="auto">
            <a:xfrm>
              <a:off x="1043037" y="2204120"/>
              <a:ext cx="5976938" cy="504825"/>
            </a:xfrm>
            <a:prstGeom prst="rightArrow">
              <a:avLst>
                <a:gd name="adj1" fmla="val 50000"/>
                <a:gd name="adj2" fmla="val 49935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92D050"/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908720"/>
              <a:ext cx="4543425" cy="733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34208"/>
            <a:ext cx="8208144" cy="409039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b="0" dirty="0" smtClean="0"/>
              <a:t>SAGE developed a new taxonomy of social science research methods to support this product  </a:t>
            </a:r>
          </a:p>
          <a:p>
            <a:pPr>
              <a:spcBef>
                <a:spcPts val="1200"/>
              </a:spcBef>
            </a:pPr>
            <a:r>
              <a:rPr lang="en-GB" sz="2400" b="0" dirty="0" smtClean="0"/>
              <a:t>Contains more than 1,400 terms</a:t>
            </a:r>
          </a:p>
          <a:p>
            <a:pPr>
              <a:spcBef>
                <a:spcPts val="1200"/>
              </a:spcBef>
            </a:pPr>
            <a:r>
              <a:rPr lang="en-GB" sz="2400" b="0" dirty="0" smtClean="0"/>
              <a:t>Every chapter, reference entry and article tagged</a:t>
            </a:r>
          </a:p>
          <a:p>
            <a:pPr>
              <a:spcBef>
                <a:spcPts val="1200"/>
              </a:spcBef>
            </a:pPr>
            <a:r>
              <a:rPr lang="en-GB" sz="2400" b="0" dirty="0" smtClean="0"/>
              <a:t>Links together SAGE’s content like never before</a:t>
            </a:r>
            <a:endParaRPr lang="en-US" sz="2400" b="0" dirty="0" smtClean="0"/>
          </a:p>
          <a:p>
            <a:pPr>
              <a:spcBef>
                <a:spcPts val="1200"/>
              </a:spcBef>
            </a:pPr>
            <a:r>
              <a:rPr lang="en-GB" sz="2400" b="0" dirty="0" smtClean="0"/>
              <a:t>Includes not only methods terms and concepts, but also key people in the field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7088" y="947738"/>
            <a:ext cx="7848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1736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Unique Taxonomy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rgbClr val="1736B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 Taxonomy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8" y="228600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Philosophies and Concepts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 Methods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Qualitative Methods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Mixed Methods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Design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 Review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Up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1736B9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26803"/>
            <a:ext cx="3352800" cy="778197"/>
          </a:xfrm>
        </p:spPr>
        <p:txBody>
          <a:bodyPr/>
          <a:lstStyle/>
          <a:p>
            <a:r>
              <a:rPr lang="en-US" dirty="0" smtClean="0"/>
              <a:t>Methods Lists</a:t>
            </a:r>
            <a:endParaRPr lang="en-US" sz="2600" dirty="0" smtClean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52400" y="1905001"/>
            <a:ext cx="3962400" cy="49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00" algn="l">
              <a:spcBef>
                <a:spcPct val="50000"/>
              </a:spcBef>
            </a:pPr>
            <a:r>
              <a:rPr lang="en-US" sz="2100" dirty="0" smtClean="0">
                <a:latin typeface="+mn-lt"/>
              </a:rPr>
              <a:t>Group </a:t>
            </a:r>
            <a:r>
              <a:rPr lang="en-US" sz="2100" dirty="0">
                <a:latin typeface="+mn-lt"/>
              </a:rPr>
              <a:t>together content </a:t>
            </a:r>
            <a:r>
              <a:rPr lang="en-US" sz="2100" dirty="0" smtClean="0">
                <a:latin typeface="+mn-lt"/>
              </a:rPr>
              <a:t>relevant </a:t>
            </a:r>
            <a:r>
              <a:rPr lang="en-US" sz="2100" dirty="0">
                <a:latin typeface="+mn-lt"/>
              </a:rPr>
              <a:t>to </a:t>
            </a:r>
            <a:r>
              <a:rPr lang="en-US" sz="2100" dirty="0" smtClean="0">
                <a:latin typeface="+mn-lt"/>
              </a:rPr>
              <a:t>your </a:t>
            </a:r>
            <a:r>
              <a:rPr lang="en-US" sz="2100" dirty="0">
                <a:latin typeface="+mn-lt"/>
              </a:rPr>
              <a:t>search and share with </a:t>
            </a:r>
            <a:r>
              <a:rPr lang="en-US" sz="2100" dirty="0" smtClean="0">
                <a:latin typeface="+mn-lt"/>
              </a:rPr>
              <a:t>others</a:t>
            </a:r>
          </a:p>
          <a:p>
            <a:pPr marL="349200" lvl="1" algn="l">
              <a:spcBef>
                <a:spcPts val="1200"/>
              </a:spcBef>
            </a:pPr>
            <a:r>
              <a:rPr lang="en-US" sz="2100" dirty="0" smtClean="0">
                <a:latin typeface="+mn-lt"/>
              </a:rPr>
              <a:t>&gt;&gt; Teachers can share reading materials with students</a:t>
            </a:r>
          </a:p>
          <a:p>
            <a:pPr marL="349200" lvl="1" algn="l">
              <a:spcBef>
                <a:spcPts val="1200"/>
              </a:spcBef>
            </a:pPr>
            <a:r>
              <a:rPr lang="en-US" sz="2100" dirty="0" smtClean="0">
                <a:latin typeface="+mn-lt"/>
              </a:rPr>
              <a:t>&gt;&gt; Researchers who are collaborating can share their findings</a:t>
            </a:r>
          </a:p>
          <a:p>
            <a:pPr marL="349200" lvl="1" algn="l">
              <a:spcBef>
                <a:spcPts val="1200"/>
              </a:spcBef>
            </a:pPr>
            <a:r>
              <a:rPr lang="en-US" sz="2100" dirty="0" smtClean="0">
                <a:latin typeface="+mn-lt"/>
              </a:rPr>
              <a:t>&gt;&gt; The community can provide a new level of recommendations</a:t>
            </a:r>
          </a:p>
          <a:p>
            <a:pPr marL="349200" algn="l">
              <a:spcBef>
                <a:spcPct val="50000"/>
              </a:spcBef>
            </a:pPr>
            <a:endParaRPr lang="en-US" sz="2100" dirty="0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042988" y="1268413"/>
            <a:ext cx="813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3262"/>
          <a:stretch>
            <a:fillRect/>
          </a:stretch>
        </p:blipFill>
        <p:spPr bwMode="auto">
          <a:xfrm>
            <a:off x="4179010" y="1447800"/>
            <a:ext cx="4507790" cy="4648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33400" y="1066800"/>
            <a:ext cx="8077200" cy="4413812"/>
            <a:chOff x="107504" y="3150667"/>
            <a:chExt cx="8077200" cy="4413812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107504" y="3150667"/>
              <a:ext cx="3024336" cy="85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36B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Methods Map 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36B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504" y="4012203"/>
              <a:ext cx="807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 smtClean="0">
                  <a:latin typeface="+mn-lt"/>
                </a:rPr>
                <a:t>Create a visual search “map” from the taxonomy that links methods or authors  </a:t>
              </a:r>
              <a:endParaRPr lang="en-US" sz="2100" dirty="0">
                <a:latin typeface="+mn-lt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131867"/>
              <a:ext cx="8003114" cy="2432612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rowley\Desktop\SAGEResearchMethods_RGB_72pp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2207069"/>
            <a:ext cx="8719791" cy="213633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Research Methods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Material on research methods can often be</a:t>
            </a:r>
          </a:p>
          <a:p>
            <a:pPr>
              <a:buNone/>
            </a:pPr>
            <a:r>
              <a:rPr lang="en-US" dirty="0" smtClean="0"/>
              <a:t>very theoretical and dry</a:t>
            </a:r>
            <a:endParaRPr lang="en-US" dirty="0"/>
          </a:p>
        </p:txBody>
      </p:sp>
      <p:pic>
        <p:nvPicPr>
          <p:cNvPr id="5" name="Picture 2" descr="C:\Users\Gregor\Pictures\istock\dv74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436440" cy="304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Cases provide . . . 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7" y="2362796"/>
            <a:ext cx="8095833" cy="3874491"/>
          </a:xfrm>
        </p:spPr>
        <p:txBody>
          <a:bodyPr/>
          <a:lstStyle/>
          <a:p>
            <a:r>
              <a:rPr lang="en-GB" b="0" dirty="0" smtClean="0"/>
              <a:t>Practical, real-world examples of methods in action</a:t>
            </a:r>
          </a:p>
          <a:p>
            <a:r>
              <a:rPr lang="en-GB" b="0" dirty="0" smtClean="0"/>
              <a:t>Exploration of difficulties, nuances, and real-life decisions researchers face</a:t>
            </a:r>
          </a:p>
          <a:p>
            <a:r>
              <a:rPr lang="en-GB" b="0" dirty="0" smtClean="0"/>
              <a:t>Colour and context to otherwise dry material</a:t>
            </a:r>
          </a:p>
          <a:p>
            <a:r>
              <a:rPr lang="en-GB" b="0" dirty="0" smtClean="0"/>
              <a:t>Examples of how methods are used within specific disciplines or areas of study</a:t>
            </a:r>
          </a:p>
          <a:p>
            <a:endParaRPr lang="en-GB" b="0" dirty="0" smtClean="0"/>
          </a:p>
          <a:p>
            <a:endParaRPr lang="en-GB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1860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Research Methods Cases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More than 400 specially commissioned cases of real social research</a:t>
            </a:r>
          </a:p>
          <a:p>
            <a:r>
              <a:rPr lang="en-US" b="0" dirty="0" smtClean="0"/>
              <a:t>Searchable by research method, discipline, or academic level</a:t>
            </a:r>
          </a:p>
          <a:p>
            <a:r>
              <a:rPr lang="en-US" b="0" dirty="0" smtClean="0"/>
              <a:t>Each Case includes learning objectives, keywords, and discussion questions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MC Ho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873887"/>
            <a:ext cx="6064335" cy="5363401"/>
          </a:xfrm>
        </p:spPr>
      </p:pic>
      <p:sp>
        <p:nvSpPr>
          <p:cNvPr id="5" name="Right Arrow 4"/>
          <p:cNvSpPr/>
          <p:nvPr/>
        </p:nvSpPr>
        <p:spPr bwMode="auto">
          <a:xfrm>
            <a:off x="457200" y="3886200"/>
            <a:ext cx="1219200" cy="609600"/>
          </a:xfrm>
          <a:prstGeom prst="righ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Search by discipline, academic level, or method</a:t>
            </a:r>
            <a:endParaRPr lang="en-US" sz="1400" dirty="0">
              <a:latin typeface="+mj-lt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7467600" y="3962400"/>
            <a:ext cx="1295400" cy="685800"/>
          </a:xfrm>
          <a:prstGeom prst="lef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1242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Browse by Methods Map or discipline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GE Research Methods_RGB_300p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08" y="3123000"/>
            <a:ext cx="8190384" cy="61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e t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23499"/>
            <a:ext cx="6156539" cy="5513789"/>
          </a:xfrm>
        </p:spPr>
      </p:pic>
      <p:sp>
        <p:nvSpPr>
          <p:cNvPr id="5" name="Right Arrow 4"/>
          <p:cNvSpPr/>
          <p:nvPr/>
        </p:nvSpPr>
        <p:spPr bwMode="auto">
          <a:xfrm>
            <a:off x="381000" y="2209800"/>
            <a:ext cx="1143000" cy="457200"/>
          </a:xfrm>
          <a:prstGeom prst="righ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+mj-lt"/>
              </a:rPr>
              <a:t>Metadata with discipline, level, methods, and topics covered</a:t>
            </a:r>
            <a:endParaRPr lang="en-US" sz="1200" dirty="0"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543800" y="3276600"/>
            <a:ext cx="1143000" cy="533400"/>
          </a:xfrm>
          <a:prstGeom prst="lef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37338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Link to published research</a:t>
            </a:r>
            <a:endParaRPr lang="en-US" sz="14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28600" y="4267200"/>
            <a:ext cx="1143000" cy="457200"/>
          </a:xfrm>
          <a:prstGeom prst="righ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724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Learning Objectives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e-bott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32809"/>
            <a:ext cx="5707971" cy="5604479"/>
          </a:xfrm>
        </p:spPr>
      </p:pic>
      <p:sp>
        <p:nvSpPr>
          <p:cNvPr id="5" name="Right Arrow 4"/>
          <p:cNvSpPr/>
          <p:nvPr/>
        </p:nvSpPr>
        <p:spPr bwMode="auto">
          <a:xfrm>
            <a:off x="457200" y="2667000"/>
            <a:ext cx="1371600" cy="533400"/>
          </a:xfrm>
          <a:prstGeom prst="rightArrow">
            <a:avLst/>
          </a:prstGeom>
          <a:solidFill>
            <a:srgbClr val="61C2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-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Discussion questions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821782"/>
            <a:ext cx="6819900" cy="1214437"/>
          </a:xfrm>
        </p:spPr>
        <p:txBody>
          <a:bodyPr/>
          <a:lstStyle/>
          <a:p>
            <a:pPr lvl="0"/>
            <a:r>
              <a:rPr lang="en-US" sz="3600" b="0" u="sng" dirty="0" smtClean="0">
                <a:hlinkClick r:id="rId3"/>
              </a:rPr>
              <a:t>www.sageresearchmethods.com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Research Methods?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Rigorous and systematic tools used to design a research project</a:t>
            </a:r>
            <a:endParaRPr lang="en-US" dirty="0"/>
          </a:p>
        </p:txBody>
      </p:sp>
      <p:pic>
        <p:nvPicPr>
          <p:cNvPr id="4" name="Picture 3" descr="SRM Metho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645024"/>
            <a:ext cx="4600378" cy="273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and research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7" y="2362796"/>
            <a:ext cx="8095833" cy="3874491"/>
          </a:xfrm>
        </p:spPr>
        <p:txBody>
          <a:bodyPr/>
          <a:lstStyle/>
          <a:p>
            <a:r>
              <a:rPr lang="en-GB" sz="2400" dirty="0" smtClean="0"/>
              <a:t>Undergraduate: </a:t>
            </a:r>
          </a:p>
          <a:p>
            <a:pPr lvl="1"/>
            <a:r>
              <a:rPr lang="en-GB" sz="2000" dirty="0" smtClean="0"/>
              <a:t>Intro Research Methods and Intro Statistics courses</a:t>
            </a:r>
          </a:p>
          <a:p>
            <a:pPr lvl="1"/>
            <a:r>
              <a:rPr lang="en-GB" sz="2000" dirty="0" smtClean="0"/>
              <a:t>Conduct research projects and theses using research</a:t>
            </a:r>
          </a:p>
          <a:p>
            <a:r>
              <a:rPr lang="en-GB" sz="2400" dirty="0" smtClean="0"/>
              <a:t>Masters:</a:t>
            </a:r>
          </a:p>
          <a:p>
            <a:pPr lvl="1"/>
            <a:r>
              <a:rPr lang="en-GB" sz="2000" dirty="0" smtClean="0"/>
              <a:t>Theses and dissertations </a:t>
            </a:r>
          </a:p>
          <a:p>
            <a:r>
              <a:rPr lang="en-GB" sz="2400" dirty="0" smtClean="0"/>
              <a:t>PhD:</a:t>
            </a:r>
          </a:p>
          <a:p>
            <a:pPr lvl="1"/>
            <a:r>
              <a:rPr lang="en-GB" sz="2000" dirty="0" smtClean="0"/>
              <a:t>Candidates conduct research for their dissertations</a:t>
            </a:r>
          </a:p>
          <a:p>
            <a:pPr lvl="1"/>
            <a:r>
              <a:rPr lang="en-GB" sz="2000" dirty="0" smtClean="0"/>
              <a:t>Teaching and taking courses</a:t>
            </a:r>
          </a:p>
          <a:p>
            <a:pPr lvl="1"/>
            <a:r>
              <a:rPr lang="en-GB" sz="2000" dirty="0" smtClean="0"/>
              <a:t>Cover </a:t>
            </a:r>
            <a:r>
              <a:rPr lang="en-GB" sz="2000" dirty="0" err="1" smtClean="0"/>
              <a:t>qual</a:t>
            </a:r>
            <a:r>
              <a:rPr lang="en-GB" sz="2000" dirty="0" smtClean="0"/>
              <a:t> methods, quant methods and stats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1" name="Picture 3" descr="C:\Users\Gregor\Pictures\istock\78376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541"/>
            <a:ext cx="3240221" cy="2163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0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Librarians and research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12988"/>
            <a:ext cx="7993384" cy="3924300"/>
          </a:xfrm>
        </p:spPr>
        <p:txBody>
          <a:bodyPr/>
          <a:lstStyle/>
          <a:p>
            <a:r>
              <a:rPr lang="en-GB" dirty="0" smtClean="0"/>
              <a:t>Helping students</a:t>
            </a:r>
          </a:p>
          <a:p>
            <a:pPr lvl="1"/>
            <a:r>
              <a:rPr lang="en-GB" dirty="0" smtClean="0"/>
              <a:t>Drafting research question</a:t>
            </a:r>
          </a:p>
          <a:p>
            <a:pPr lvl="1"/>
            <a:r>
              <a:rPr lang="en-GB" dirty="0" smtClean="0"/>
              <a:t>Finding research content</a:t>
            </a:r>
          </a:p>
          <a:p>
            <a:pPr lvl="1"/>
            <a:r>
              <a:rPr lang="en-GB" dirty="0" smtClean="0"/>
              <a:t>Conducting literature review</a:t>
            </a:r>
          </a:p>
          <a:p>
            <a:r>
              <a:rPr lang="en-GB" dirty="0" smtClean="0"/>
              <a:t>Supporting information and data literacy</a:t>
            </a:r>
          </a:p>
          <a:p>
            <a:r>
              <a:rPr lang="en-GB" dirty="0" smtClean="0"/>
              <a:t>Doing your own research</a:t>
            </a:r>
          </a:p>
          <a:p>
            <a:pPr lvl="1"/>
            <a:r>
              <a:rPr lang="en-GB" dirty="0" smtClean="0"/>
              <a:t>Evidence Based Librarianship 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Gregor\Pictures\istock\81178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27" y="1412776"/>
            <a:ext cx="280418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3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924300"/>
          </a:xfrm>
        </p:spPr>
        <p:txBody>
          <a:bodyPr/>
          <a:lstStyle/>
          <a:p>
            <a:pPr>
              <a:buFont typeface="Arial" pitchFamily="34" charset="0"/>
              <a:buChar char="●"/>
            </a:pPr>
            <a:r>
              <a:rPr lang="en-US" sz="2400" b="0" dirty="0" smtClean="0"/>
              <a:t>The study of these methods helps researchers gather data in an accepted manner in order to produce accurate results	</a:t>
            </a:r>
          </a:p>
          <a:p>
            <a:pPr>
              <a:buFont typeface="Arial" pitchFamily="34" charset="0"/>
              <a:buChar char="●"/>
            </a:pPr>
            <a:r>
              <a:rPr lang="en-US" sz="2400" b="0" dirty="0" smtClean="0"/>
              <a:t>Without research we have no way of confirming what we think we know</a:t>
            </a:r>
          </a:p>
          <a:p>
            <a:pPr>
              <a:buFont typeface="Arial" pitchFamily="34" charset="0"/>
              <a:buChar char="●"/>
            </a:pPr>
            <a:r>
              <a:rPr lang="en-US" sz="2400" b="0" dirty="0" smtClean="0"/>
              <a:t>Replication of research validates findings </a:t>
            </a:r>
          </a:p>
          <a:p>
            <a:pPr>
              <a:buFont typeface="Arial" pitchFamily="34" charset="0"/>
              <a:buChar char="●"/>
            </a:pPr>
            <a:r>
              <a:rPr lang="en-US" sz="2400" b="0" dirty="0" smtClean="0"/>
              <a:t>They are broadly applicable to all social and </a:t>
            </a:r>
            <a:r>
              <a:rPr lang="en-US" sz="2400" b="0" dirty="0" err="1" smtClean="0"/>
              <a:t>behavioural</a:t>
            </a:r>
            <a:r>
              <a:rPr lang="en-US" sz="2400" b="0" dirty="0" smtClean="0"/>
              <a:t> science disciplines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SAGE is market leader in Research Methods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Research methods have always been at the core of SAGE’s publishing program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SAGE’s first methods book, </a:t>
            </a:r>
            <a:r>
              <a:rPr lang="en-US" b="0" i="1" dirty="0" smtClean="0"/>
              <a:t>Public Policy Evaluation</a:t>
            </a:r>
            <a:r>
              <a:rPr lang="en-US" b="0" dirty="0" smtClean="0"/>
              <a:t> was published in 1970</a:t>
            </a:r>
            <a:endParaRPr lang="en-US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799" y="981075"/>
            <a:ext cx="76311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GB" sz="34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Research Methods </a:t>
            </a:r>
            <a:r>
              <a:rPr lang="en-GB" sz="3400" b="1" kern="0" dirty="0">
                <a:solidFill>
                  <a:srgbClr val="1736B9"/>
                </a:solidFill>
                <a:latin typeface="+mj-lt"/>
                <a:ea typeface="+mj-ea"/>
                <a:cs typeface="+mj-cs"/>
              </a:rPr>
              <a:t>at SAGE</a:t>
            </a:r>
            <a:endParaRPr lang="en-US" sz="3400" b="1" kern="0" dirty="0">
              <a:solidFill>
                <a:srgbClr val="1736B9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http://t1.gstatic.com/images?q=tbn:ANd9GcSodW9duryCM93L3i6TtWr17DD1uOzZ2CyYBmzgM0qOKH8mITof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62" y="22764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1962" y="2276475"/>
            <a:ext cx="1562100" cy="2627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4" descr="16455_Knoke_Social_Network_Analysis_72ppiRGB_150pix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6787" y="2276475"/>
            <a:ext cx="16748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2133600"/>
            <a:ext cx="6327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800" b="1" kern="0" dirty="0" smtClean="0">
                <a:latin typeface="+mn-lt"/>
              </a:rPr>
              <a:t>QASS series – “Little Green Books”</a:t>
            </a:r>
          </a:p>
          <a:p>
            <a:pPr marL="800100" lvl="1" indent="-342900" algn="l">
              <a:spcBef>
                <a:spcPct val="20000"/>
              </a:spcBef>
              <a:buClr>
                <a:srgbClr val="1736B9"/>
              </a:buClr>
              <a:buFont typeface="Arial" pitchFamily="34" charset="0"/>
              <a:buChar char="•"/>
              <a:defRPr/>
            </a:pPr>
            <a:r>
              <a:rPr lang="en-US" sz="1800" i="1" kern="0" dirty="0" smtClean="0"/>
              <a:t>Quantitative Applications in the Social </a:t>
            </a:r>
          </a:p>
          <a:p>
            <a:pPr marL="800100" lvl="1" indent="-342900" algn="l">
              <a:spcBef>
                <a:spcPct val="20000"/>
              </a:spcBef>
              <a:buClr>
                <a:srgbClr val="1736B9"/>
              </a:buClr>
              <a:defRPr/>
            </a:pPr>
            <a:r>
              <a:rPr lang="en-US" sz="1800" i="1" kern="0" dirty="0" smtClean="0"/>
              <a:t>      Sciences</a:t>
            </a:r>
            <a:r>
              <a:rPr lang="en-US" sz="1800" kern="0" dirty="0" smtClean="0"/>
              <a:t> launched in 1976</a:t>
            </a:r>
          </a:p>
          <a:p>
            <a:pPr marL="342900" lvl="1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800" kern="0" dirty="0" smtClean="0"/>
              <a:t>In the 1980s SAGE invested heavily in publishing </a:t>
            </a:r>
            <a:r>
              <a:rPr lang="en-GB" sz="1800" b="1" kern="0" dirty="0" smtClean="0"/>
              <a:t>qualitative methods </a:t>
            </a:r>
            <a:r>
              <a:rPr lang="en-GB" sz="1800" kern="0" dirty="0" smtClean="0"/>
              <a:t>titles at a time when the field </a:t>
            </a:r>
          </a:p>
          <a:p>
            <a:pPr marL="342900" lvl="1" indent="-342900" algn="l">
              <a:spcBef>
                <a:spcPct val="20000"/>
              </a:spcBef>
              <a:buClr>
                <a:srgbClr val="1736B9"/>
              </a:buClr>
              <a:defRPr/>
            </a:pPr>
            <a:r>
              <a:rPr lang="en-GB" sz="1800" kern="0" dirty="0" smtClean="0"/>
              <a:t>	was regarded as outside of the mainstream</a:t>
            </a:r>
          </a:p>
          <a:p>
            <a:pPr marL="800100" lvl="2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800" kern="0" dirty="0" smtClean="0"/>
              <a:t>“Little Blue Books” – </a:t>
            </a:r>
            <a:r>
              <a:rPr lang="en-GB" sz="1800" i="1" kern="0" dirty="0" smtClean="0"/>
              <a:t>Qualitative Research </a:t>
            </a:r>
          </a:p>
          <a:p>
            <a:pPr marL="800100" lvl="2" indent="-342900" algn="l">
              <a:spcBef>
                <a:spcPct val="20000"/>
              </a:spcBef>
              <a:buClr>
                <a:srgbClr val="1736B9"/>
              </a:buClr>
              <a:defRPr/>
            </a:pPr>
            <a:r>
              <a:rPr lang="en-GB" sz="1800" i="1" kern="0" dirty="0" smtClean="0"/>
              <a:t>	Methods</a:t>
            </a:r>
            <a:r>
              <a:rPr lang="en-GB" sz="1800" kern="0" dirty="0" smtClean="0"/>
              <a:t> series</a:t>
            </a:r>
          </a:p>
          <a:p>
            <a:pPr marL="800100" lvl="2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800" kern="0" dirty="0" smtClean="0"/>
              <a:t>1994 publication of the first edition of Denzin &amp; Lincoln’s qualitative research handbook</a:t>
            </a:r>
          </a:p>
          <a:p>
            <a:pPr marL="342900" lvl="1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US" sz="1800" b="1" kern="0" dirty="0" smtClean="0"/>
              <a:t>SAGE launched the </a:t>
            </a:r>
            <a:r>
              <a:rPr lang="en-US" sz="1800" b="1" i="1" kern="0" dirty="0" smtClean="0"/>
              <a:t>Journal of Mixed Methods Research</a:t>
            </a:r>
            <a:r>
              <a:rPr lang="en-US" sz="1800" b="1" kern="0" dirty="0" smtClean="0"/>
              <a:t> in 2007</a:t>
            </a:r>
          </a:p>
          <a:p>
            <a:pPr marL="342900" lvl="1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endParaRPr lang="en-GB" sz="1800" kern="0" dirty="0" smtClean="0"/>
          </a:p>
          <a:p>
            <a:pPr marL="342900" indent="-342900" algn="l"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endParaRPr lang="en-GB" sz="1800" b="1" kern="0" dirty="0"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1736B9"/>
              </a:buClr>
              <a:defRPr/>
            </a:pPr>
            <a:endParaRPr lang="en-US" sz="1800" kern="0" dirty="0" smtClean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981075"/>
            <a:ext cx="76311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GB" sz="3400" b="1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Research Methods </a:t>
            </a:r>
            <a:r>
              <a:rPr lang="en-GB" sz="3400" b="1" kern="0" dirty="0">
                <a:solidFill>
                  <a:srgbClr val="1736B9"/>
                </a:solidFill>
                <a:latin typeface="+mj-lt"/>
                <a:ea typeface="+mj-ea"/>
                <a:cs typeface="+mj-cs"/>
              </a:rPr>
              <a:t>at SAGE</a:t>
            </a:r>
            <a:endParaRPr lang="en-US" sz="3400" b="1" kern="0" dirty="0">
              <a:solidFill>
                <a:srgbClr val="1736B9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1.gstatic.com/images?q=tbn:ANd9GcTMWpmRKRLcOC156KMldN-HzGS0oJaGNEU3SiUNpyWwik5VqB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420938"/>
            <a:ext cx="20764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276475"/>
            <a:ext cx="41910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Right Arrow 3"/>
          <p:cNvSpPr>
            <a:spLocks noChangeArrowheads="1"/>
          </p:cNvSpPr>
          <p:nvPr/>
        </p:nvSpPr>
        <p:spPr bwMode="auto">
          <a:xfrm>
            <a:off x="1187450" y="2924175"/>
            <a:ext cx="5976938" cy="504825"/>
          </a:xfrm>
          <a:prstGeom prst="rightArrow">
            <a:avLst>
              <a:gd name="adj1" fmla="val 50000"/>
              <a:gd name="adj2" fmla="val 49935"/>
            </a:avLst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088" y="947738"/>
            <a:ext cx="7848600" cy="121443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GB" sz="3400" b="1" kern="0" dirty="0">
                <a:solidFill>
                  <a:srgbClr val="1736B9"/>
                </a:solidFill>
                <a:latin typeface="+mj-lt"/>
                <a:ea typeface="+mj-ea"/>
                <a:cs typeface="+mj-cs"/>
              </a:rPr>
              <a:t>The next logical step…</a:t>
            </a:r>
            <a:endParaRPr lang="en-US" sz="3400" b="1" kern="0" dirty="0">
              <a:solidFill>
                <a:srgbClr val="1736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628775"/>
            <a:ext cx="4543425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16013" y="3068638"/>
            <a:ext cx="5616575" cy="3022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endParaRPr lang="en-GB" sz="1400" b="1" kern="0" dirty="0"/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400" b="1" kern="0" dirty="0">
                <a:latin typeface="+mn-lt"/>
              </a:rPr>
              <a:t>Assembled </a:t>
            </a:r>
            <a:r>
              <a:rPr lang="en-GB" sz="1400" b="1" kern="0" dirty="0" smtClean="0">
                <a:latin typeface="+mn-lt"/>
              </a:rPr>
              <a:t>a </a:t>
            </a:r>
            <a:r>
              <a:rPr lang="en-GB" sz="1400" b="1" kern="0" dirty="0">
                <a:solidFill>
                  <a:srgbClr val="0033CC"/>
                </a:solidFill>
                <a:latin typeface="+mn-lt"/>
              </a:rPr>
              <a:t>SAGE</a:t>
            </a:r>
            <a:r>
              <a:rPr lang="en-GB" sz="1400" b="1" kern="0" dirty="0">
                <a:latin typeface="+mn-lt"/>
              </a:rPr>
              <a:t> </a:t>
            </a:r>
            <a:r>
              <a:rPr lang="en-GB" sz="1400" b="1" kern="0" dirty="0">
                <a:solidFill>
                  <a:srgbClr val="92D050"/>
                </a:solidFill>
                <a:latin typeface="+mn-lt"/>
              </a:rPr>
              <a:t>research methods </a:t>
            </a:r>
            <a:r>
              <a:rPr lang="en-GB" sz="1400" b="1" kern="0" dirty="0">
                <a:latin typeface="+mn-lt"/>
              </a:rPr>
              <a:t>Editorial Board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400" b="1" kern="0" dirty="0">
                <a:latin typeface="+mn-lt"/>
              </a:rPr>
              <a:t>Conducted market research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400" b="1" kern="0" dirty="0">
                <a:latin typeface="+mn-lt"/>
              </a:rPr>
              <a:t>Discovered </a:t>
            </a:r>
            <a:r>
              <a:rPr lang="en-GB" sz="1400" b="1" kern="0" dirty="0" smtClean="0">
                <a:latin typeface="+mn-lt"/>
              </a:rPr>
              <a:t>there </a:t>
            </a:r>
            <a:r>
              <a:rPr lang="en-GB" sz="1400" b="1" kern="0" dirty="0">
                <a:latin typeface="+mn-lt"/>
              </a:rPr>
              <a:t>was a real need for more research methods material to be online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400" b="1" kern="0" dirty="0">
                <a:latin typeface="+mn-lt"/>
              </a:rPr>
              <a:t>Our focus in online delivery should be to support browse and discovery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rgbClr val="1736B9"/>
              </a:buClr>
              <a:buFont typeface="Arial" charset="0"/>
              <a:buChar char="●"/>
              <a:defRPr/>
            </a:pPr>
            <a:r>
              <a:rPr lang="en-GB" sz="1400" b="1" kern="0" dirty="0">
                <a:latin typeface="+mn-lt"/>
              </a:rPr>
              <a:t>Desire for content to support a breadth of queries from a wide range of researchers</a:t>
            </a:r>
            <a:endParaRPr lang="en-US" sz="1400" b="1" kern="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SAGE Powerpoint Master">
  <a:themeElements>
    <a:clrScheme name="SAGE Powerpoin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GE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lnDef>
  </a:objectDefaults>
  <a:extraClrSchemeLst>
    <a:extraClrScheme>
      <a:clrScheme name="SAGE Powerpoin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Powerpoin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Powerpoin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Powerpoin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Powerpoin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E Powerpoin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E Powerpoin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1a_SAGE">
  <a:themeElements>
    <a:clrScheme name="10_1a_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1a_S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98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-Light" pitchFamily="34" charset="0"/>
          </a:defRPr>
        </a:defPPr>
      </a:lstStyle>
    </a:lnDef>
  </a:objectDefaults>
  <a:extraClrSchemeLst>
    <a:extraClrScheme>
      <a:clrScheme name="10_1a_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1a_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1a_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SAGE Powerpoint Master</Template>
  <TotalTime>3224</TotalTime>
  <Words>1036</Words>
  <Application>Microsoft Office PowerPoint</Application>
  <PresentationFormat>On-screen Show (4:3)</PresentationFormat>
  <Paragraphs>170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SAGE Powerpoint Master</vt:lpstr>
      <vt:lpstr>10_1a_SAGE</vt:lpstr>
      <vt:lpstr>SAGE Research Methods Training</vt:lpstr>
      <vt:lpstr>Slide 2</vt:lpstr>
      <vt:lpstr>What are Research Methods?  </vt:lpstr>
      <vt:lpstr>Students and research</vt:lpstr>
      <vt:lpstr>Librarians and research</vt:lpstr>
      <vt:lpstr>Why are they important?</vt:lpstr>
      <vt:lpstr>Slide 7</vt:lpstr>
      <vt:lpstr>Slide 8</vt:lpstr>
      <vt:lpstr>Slide 9</vt:lpstr>
      <vt:lpstr>Content and Features</vt:lpstr>
      <vt:lpstr>Slide 11</vt:lpstr>
      <vt:lpstr>Unique Taxonomy</vt:lpstr>
      <vt:lpstr>Methods Lists</vt:lpstr>
      <vt:lpstr>Slide 14</vt:lpstr>
      <vt:lpstr>Slide 15</vt:lpstr>
      <vt:lpstr>SAGE Research Methods Cases</vt:lpstr>
      <vt:lpstr>Cases provide . . . </vt:lpstr>
      <vt:lpstr>SAGE Research Methods Cases </vt:lpstr>
      <vt:lpstr>Slide 19</vt:lpstr>
      <vt:lpstr>Slide 20</vt:lpstr>
      <vt:lpstr>Slide 21</vt:lpstr>
      <vt:lpstr>www.sageresearchmethods.com</vt:lpstr>
    </vt:vector>
  </TitlesOfParts>
  <Company>Sage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Presentation Template</dc:title>
  <dc:creator>Martha Crossley</dc:creator>
  <cp:lastModifiedBy>hopkins</cp:lastModifiedBy>
  <cp:revision>219</cp:revision>
  <dcterms:created xsi:type="dcterms:W3CDTF">2008-06-18T10:15:29Z</dcterms:created>
  <dcterms:modified xsi:type="dcterms:W3CDTF">2014-10-15T11:26:16Z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ategory">
    <vt:lpwstr>Company Templates</vt:lpwstr>
  </property>
</Properties>
</file>