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ae43f5d0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ae43f5d0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e43f5d0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ae43f5d0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327e394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327e394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348d9f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348d9f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ae43f5d0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ae43f5d0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080340" y="-1419810"/>
            <a:ext cx="2982900" cy="8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667300" y="1166888"/>
            <a:ext cx="3981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476300" y="-814313"/>
            <a:ext cx="3981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729038"/>
            <a:ext cx="7464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Open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573316"/>
            <a:ext cx="3717900" cy="2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/>
            </a:lvl1pPr>
            <a:lvl2pPr marL="914400" lvl="1" indent="-3556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175125" y="1573315"/>
            <a:ext cx="3746400" cy="2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</a:defRPr>
            </a:lvl1pPr>
            <a:lvl2pPr marL="914400" lvl="1" indent="-355600" algn="l">
              <a:spcBef>
                <a:spcPts val="1417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>
                <a:solidFill>
                  <a:srgbClr val="595959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>
                <a:solidFill>
                  <a:srgbClr val="595959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3"/>
          </p:nvPr>
        </p:nvSpPr>
        <p:spPr>
          <a:xfrm>
            <a:off x="457200" y="237587"/>
            <a:ext cx="34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"/>
          </p:nvPr>
        </p:nvSpPr>
        <p:spPr>
          <a:xfrm>
            <a:off x="3463656" y="237587"/>
            <a:ext cx="223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1417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 2">
  <p:cSld name="TITLE_AND_BODY_1_2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5700" y="0"/>
            <a:ext cx="551865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4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89" name="Google Shape;89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55600">
              <a:spcBef>
                <a:spcPts val="1417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5" y="2571749"/>
            <a:ext cx="3538224" cy="23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>
                <a:solidFill>
                  <a:schemeClr val="accent5"/>
                </a:solidFill>
              </a:defRPr>
            </a:lvl1pPr>
            <a:lvl2pPr marL="914400" lvl="1" indent="-43180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SzPts val="3200"/>
              <a:buChar char="•"/>
              <a:defRPr sz="3200">
                <a:solidFill>
                  <a:schemeClr val="accent5"/>
                </a:solidFill>
              </a:defRPr>
            </a:lvl2pPr>
            <a:lvl3pPr marL="1371600" lvl="2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3pPr>
            <a:lvl4pPr marL="1828800" lvl="3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4pPr>
            <a:lvl5pPr marL="2286000" lvl="4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5pPr>
            <a:lvl6pPr marL="2743200" lvl="5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6pPr>
            <a:lvl7pPr marL="3200400" lvl="6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7pPr>
            <a:lvl8pPr marL="3657600" lvl="7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  <a:defRPr sz="3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5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6774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FF82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EFD7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rgbClr val="97ABBC"/>
              </a:buClr>
              <a:buSzPts val="1300"/>
              <a:buFont typeface="Lato"/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buClr>
                <a:srgbClr val="2185C5"/>
              </a:buClr>
              <a:buSzPts val="1300"/>
              <a:buFont typeface="Lato"/>
              <a:buNone/>
              <a:defRPr sz="1300" b="0" i="0" u="none" strike="noStrike" cap="non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>
              <a:spcBef>
                <a:spcPts val="1417"/>
              </a:spcBef>
              <a:spcAft>
                <a:spcPts val="0"/>
              </a:spcAft>
              <a:buSzPts val="2400"/>
              <a:buNone/>
              <a:defRPr sz="1800" b="0" i="0" u="none" strike="noStrike" cap="none"/>
            </a:lvl2pPr>
            <a:lvl3pPr marR="0" lvl="2" algn="l">
              <a:spcBef>
                <a:spcPts val="500"/>
              </a:spcBef>
              <a:spcAft>
                <a:spcPts val="0"/>
              </a:spcAft>
              <a:buSzPts val="2000"/>
              <a:buNone/>
              <a:defRPr sz="1800" b="0" i="0" u="none" strike="noStrike" cap="none"/>
            </a:lvl3pPr>
            <a:lvl4pPr marR="0" lvl="3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4pPr>
            <a:lvl5pPr marR="0" lvl="4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5pPr>
            <a:lvl6pPr marR="0" lvl="5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6pPr>
            <a:lvl7pPr marR="0" lvl="6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7pPr>
            <a:lvl8pPr marR="0" lvl="7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8pPr>
            <a:lvl9pPr marR="0" lvl="8" algn="l">
              <a:spcBef>
                <a:spcPts val="500"/>
              </a:spcBef>
              <a:spcAft>
                <a:spcPts val="0"/>
              </a:spcAft>
              <a:buSzPts val="18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3" descr="Untitled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322321"/>
            <a:ext cx="9159876" cy="18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EIFL_LOGO_BG_WHITE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52" y="4257446"/>
            <a:ext cx="2524165" cy="71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3722"/>
            <a:ext cx="40386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3722"/>
            <a:ext cx="40386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3023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30238" y="1260872"/>
            <a:ext cx="3868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30238" y="1878806"/>
            <a:ext cx="38688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45720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3124079" y="4767390"/>
            <a:ext cx="28950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080" y="4767390"/>
            <a:ext cx="21333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10665389" TargetMode="External"/><Relationship Id="rId3" Type="http://schemas.openxmlformats.org/officeDocument/2006/relationships/hyperlink" Target="https://pkp.sfu.ca/software/ojs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7910/DVN/OCZNVY" TargetMode="External"/><Relationship Id="rId5" Type="http://schemas.openxmlformats.org/officeDocument/2006/relationships/hyperlink" Target="https://pkp.sfu.ca/software/ojs/usage-data/" TargetMode="External"/><Relationship Id="rId4" Type="http://schemas.openxmlformats.org/officeDocument/2006/relationships/hyperlink" Target="https://docs.pkp.sfu.ca/de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N0yV5ZIcNTWJtmCcL2nxrufO0Hv2eLo/edit?gid=342796323#gid=3427963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ilica.sevkusic@eifl.net" TargetMode="External"/><Relationship Id="rId4" Type="http://schemas.openxmlformats.org/officeDocument/2006/relationships/hyperlink" Target="mailto:iryna.kuchma@eifl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ifl.net/resources/eifl-webinar-ojs-best-practices-and-use-cases-2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eifl.net/resources/eifl-webinar-ojs-best-practices-and-use-cases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HXEMiZq_QL20Gbhd-bmnHA#/regist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>
                <a:solidFill>
                  <a:schemeClr val="accent2"/>
                </a:solidFill>
              </a:rPr>
              <a:t>Open Journal Systems: </a:t>
            </a:r>
            <a:br>
              <a:rPr lang="en-GB" sz="4500" b="1">
                <a:solidFill>
                  <a:schemeClr val="accent2"/>
                </a:solidFill>
              </a:rPr>
            </a:br>
            <a:r>
              <a:rPr lang="en-GB" sz="4500" b="1">
                <a:solidFill>
                  <a:schemeClr val="accent2"/>
                </a:solidFill>
              </a:rPr>
              <a:t>Best Practices and Use Cases</a:t>
            </a:r>
            <a:endParaRPr sz="4500" b="1">
              <a:solidFill>
                <a:schemeClr val="accent2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417"/>
              </a:spcAft>
              <a:buNone/>
            </a:pPr>
            <a:r>
              <a:rPr lang="en-GB"/>
              <a:t>25 March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2"/>
                </a:solidFill>
              </a:rPr>
              <a:t>Open Journal Systems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57200" y="1203375"/>
            <a:ext cx="4922700" cy="31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Created and managed by Public Knowledge Project (PKP), non-profit research initiative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First released in 2001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GNU General Public License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Website: </a:t>
            </a:r>
            <a:r>
              <a:rPr lang="en-GB" sz="1900" u="sng">
                <a:solidFill>
                  <a:schemeClr val="hlink"/>
                </a:solidFill>
                <a:hlinkClick r:id="rId3"/>
              </a:rPr>
              <a:t>https://pkp.sfu.ca/software/ojs/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Technical documentation: </a:t>
            </a:r>
            <a:r>
              <a:rPr lang="en-GB" sz="1900" u="sng">
                <a:solidFill>
                  <a:schemeClr val="hlink"/>
                </a:solidFill>
                <a:hlinkClick r:id="rId4"/>
              </a:rPr>
              <a:t>https://docs.pkp.sfu.ca/dev/</a:t>
            </a:r>
            <a:r>
              <a:rPr lang="en-GB" sz="1900"/>
              <a:t> 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u="sng">
                <a:solidFill>
                  <a:schemeClr val="hlink"/>
                </a:solidFill>
                <a:hlinkClick r:id="rId5"/>
              </a:rPr>
              <a:t>More than 50,000 journals worldwide use OJS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1417"/>
              </a:spcAft>
              <a:buNone/>
            </a:pPr>
            <a:endParaRPr sz="1900"/>
          </a:p>
        </p:txBody>
      </p:sp>
      <p:sp>
        <p:nvSpPr>
          <p:cNvPr id="127" name="Google Shape;127;p21"/>
          <p:cNvSpPr txBox="1"/>
          <p:nvPr/>
        </p:nvSpPr>
        <p:spPr>
          <a:xfrm>
            <a:off x="379625" y="4372275"/>
            <a:ext cx="579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Khanna, Saurabh, Jonas Raoni, Alec Smecher, Juan Pablo Alperin, Jon Ball, and John Willinsky. 2024. ‘Details of Publications Using Software by the Public Knowledge Project’. Harvard Dataverse.</a:t>
            </a:r>
            <a:r>
              <a:rPr lang="en-GB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https://doi.org/10.7910/DVN/OCZNVY</a:t>
            </a: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1475" y="643750"/>
            <a:ext cx="2435030" cy="3168926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21"/>
          <p:cNvSpPr txBox="1"/>
          <p:nvPr/>
        </p:nvSpPr>
        <p:spPr>
          <a:xfrm>
            <a:off x="6086325" y="40344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Kuchma, I., &amp; Ševkušić, M. (2023). Checklist of good practices in using Open Journal Systems software (OJS) for journal editing and publishing (Version 3). Zenodo. </a:t>
            </a:r>
            <a:r>
              <a:rPr lang="en-GB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https://doi.org/10.5281/zenodo.10665389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457200" y="1290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2"/>
                </a:solidFill>
              </a:rPr>
              <a:t>EIFL webinar series 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457200" y="975122"/>
            <a:ext cx="4038600" cy="29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Why?</a:t>
            </a:r>
            <a:endParaRPr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1417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OJS is widely used free and open-source software (FOSS)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Interesting new developments technical improvements, alignment with best publishing practices, better interoperability with other FOSS software solutions and scholarly infrastructures, and more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Huge community interest and growing needs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4891500" y="975125"/>
            <a:ext cx="3795000" cy="29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Our focus</a:t>
            </a:r>
            <a:endParaRPr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1417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Use cases, best practice and experience sharing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Practical advice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Recommending specific tools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Handling challenges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Community and networking</a:t>
            </a:r>
            <a:endParaRPr sz="1400"/>
          </a:p>
          <a:p>
            <a:pPr marL="0" lvl="0" indent="0" algn="l" rtl="0">
              <a:spcBef>
                <a:spcPts val="1417"/>
              </a:spcBef>
              <a:spcAft>
                <a:spcPts val="1417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sp>
        <p:nvSpPr>
          <p:cNvPr id="137" name="Google Shape;137;p22"/>
          <p:cNvSpPr txBox="1"/>
          <p:nvPr/>
        </p:nvSpPr>
        <p:spPr>
          <a:xfrm>
            <a:off x="573750" y="3785700"/>
            <a:ext cx="79962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compile a directory of useful OJS tools and plugins: </a:t>
            </a:r>
            <a:r>
              <a:rPr lang="en-GB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OJS tools and plugins.xlsx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If you want to present your use case, contact </a:t>
            </a:r>
            <a:r>
              <a:rPr lang="en-GB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iryna.kuchma@eifl.net</a:t>
            </a: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milica.sevkusic@eifl.net</a:t>
            </a: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FF8205"/>
                </a:solidFill>
              </a:rPr>
              <a:t>Previous webinars</a:t>
            </a:r>
            <a:endParaRPr sz="2700">
              <a:solidFill>
                <a:srgbClr val="FF8205"/>
              </a:solidFill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57200" y="1203722"/>
            <a:ext cx="4038600" cy="29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7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4648200" y="1203722"/>
            <a:ext cx="4038600" cy="29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7"/>
              </a:spcAft>
              <a:buNone/>
            </a:pP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01" y="1004700"/>
            <a:ext cx="4163751" cy="35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243875" y="4658500"/>
            <a:ext cx="464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4"/>
              </a:rPr>
              <a:t>https://eifl.net/resources/eifl-webinar-ojs-best-practices-and-use-cases-1</a:t>
            </a:r>
            <a:r>
              <a:rPr lang="en-GB" sz="1000"/>
              <a:t> </a:t>
            </a:r>
            <a:endParaRPr sz="1000"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004700"/>
            <a:ext cx="4296300" cy="3769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4822950" y="4820400"/>
            <a:ext cx="540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https://eifl.net/resources/eifl-webinar-ojs-best-practices-and-use-cases-2</a:t>
            </a:r>
            <a:r>
              <a:rPr lang="en-GB" sz="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FF8205"/>
                </a:solidFill>
              </a:rPr>
              <a:t>Coming next</a:t>
            </a:r>
            <a:endParaRPr sz="3400">
              <a:solidFill>
                <a:srgbClr val="FF8205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300" cy="298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C4C4C"/>
                </a:solidFill>
                <a:highlight>
                  <a:srgbClr val="FAFAFA"/>
                </a:highlight>
                <a:latin typeface="Arial"/>
                <a:ea typeface="Arial"/>
                <a:cs typeface="Arial"/>
                <a:sym typeface="Arial"/>
              </a:rPr>
              <a:t>Increasing visibility of OA journal content with OJS and DOAJ</a:t>
            </a:r>
            <a:endParaRPr sz="1800">
              <a:solidFill>
                <a:srgbClr val="4C4C4C"/>
              </a:solidFill>
              <a:highlight>
                <a:srgbClr val="FAFA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C4C4C"/>
              </a:solidFill>
              <a:highlight>
                <a:srgbClr val="FAFA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45454"/>
              </a:buClr>
              <a:buSzPts val="1350"/>
              <a:buChar char="●"/>
            </a:pPr>
            <a:r>
              <a:rPr lang="en-GB" sz="1350" b="1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Date and time: </a:t>
            </a:r>
            <a:r>
              <a:rPr lang="en-GB" sz="135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 April 2025, 12:00 UTC</a:t>
            </a:r>
            <a:endParaRPr sz="135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45454"/>
              </a:buClr>
              <a:buSzPts val="1350"/>
              <a:buChar char="●"/>
            </a:pPr>
            <a:r>
              <a:rPr lang="en-GB" sz="1350" b="1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register:</a:t>
            </a:r>
            <a:r>
              <a:rPr lang="en-GB" sz="135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You can </a:t>
            </a:r>
            <a:r>
              <a:rPr lang="en-GB" sz="1350">
                <a:solidFill>
                  <a:srgbClr val="12AEE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here</a:t>
            </a:r>
            <a:r>
              <a:rPr lang="en-GB" sz="1350">
                <a:solidFill>
                  <a:srgbClr val="12AEE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35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https://us02web.zoom.us/webinar/register/WN_HXEMiZq_QL20Gbhd-bmnHA#/registration</a:t>
            </a:r>
            <a:r>
              <a:rPr lang="en-GB" sz="1350">
                <a:solidFill>
                  <a:srgbClr val="12AEE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50">
              <a:solidFill>
                <a:srgbClr val="12AEE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45454"/>
              </a:buClr>
              <a:buSzPts val="1350"/>
              <a:buChar char="●"/>
            </a:pPr>
            <a:r>
              <a:rPr lang="en-GB" sz="1350" b="1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Presenters:</a:t>
            </a:r>
            <a:endParaRPr sz="1350" b="1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31900" lvl="1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45454"/>
              </a:buClr>
              <a:buSzPts val="1350"/>
              <a:buChar char="○"/>
            </a:pPr>
            <a:r>
              <a:rPr lang="en-GB" sz="135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Dominic Mitchell, Deputy Director and Platform Manager at DOAJ</a:t>
            </a:r>
            <a:endParaRPr sz="135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231900" lvl="1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45454"/>
              </a:buClr>
              <a:buSzPts val="1350"/>
              <a:buChar char="○"/>
            </a:pPr>
            <a:r>
              <a:rPr lang="en-GB" sz="135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Mariya Maistrovskaya, Senior Publication Support Specialist at PKP</a:t>
            </a:r>
            <a:endParaRPr sz="135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417"/>
              </a:spcAft>
              <a:buNone/>
            </a:pPr>
            <a:endParaRPr sz="1800">
              <a:solidFill>
                <a:srgbClr val="4C4C4C"/>
              </a:solidFill>
              <a:highlight>
                <a:srgbClr val="FAFAFA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accent2"/>
                </a:solidFill>
              </a:rPr>
              <a:t>Agenda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1203400"/>
            <a:ext cx="7723500" cy="298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-GB" sz="2600"/>
              <a:t>Khulisa Journals platform</a:t>
            </a:r>
            <a:br>
              <a:rPr lang="en-GB" sz="2600"/>
            </a:br>
            <a:r>
              <a:rPr lang="en-GB" sz="2600"/>
              <a:t>(Ina Smith, Planning Manager Scholarly Publishing Programme, Academy of Science of South Africa (ASSAf)</a:t>
            </a:r>
            <a:endParaRPr sz="2600"/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11150" algn="l" rtl="0">
              <a:spcBef>
                <a:spcPts val="1417"/>
              </a:spcBef>
              <a:spcAft>
                <a:spcPts val="0"/>
              </a:spcAft>
              <a:buSzPts val="1300"/>
              <a:buChar char="●"/>
            </a:pPr>
            <a:r>
              <a:rPr lang="en-GB" sz="2600"/>
              <a:t> The use of OJS in Lithuanian journals</a:t>
            </a:r>
            <a:r>
              <a:rPr lang="en-GB" sz="2500"/>
              <a:t> (Vincas Grigas, </a:t>
            </a:r>
            <a:r>
              <a:rPr lang="en-GB" sz="2600"/>
              <a:t>President of the the Association of Lithuanian Serials)</a:t>
            </a:r>
            <a:endParaRPr sz="65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17"/>
              </a:spcBef>
              <a:spcAft>
                <a:spcPts val="1417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Macintosh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Arial</vt:lpstr>
      <vt:lpstr>Open Sans</vt:lpstr>
      <vt:lpstr>Calibri</vt:lpstr>
      <vt:lpstr>Muli</vt:lpstr>
      <vt:lpstr>Blank</vt:lpstr>
      <vt:lpstr>Open Journal Systems:  Best Practices and Use Cases</vt:lpstr>
      <vt:lpstr>Open Journal Systems</vt:lpstr>
      <vt:lpstr>EIFL webinar series </vt:lpstr>
      <vt:lpstr>Previous webinars</vt:lpstr>
      <vt:lpstr>Coming next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Journal Systems:  Best Practices and Use Cases</dc:title>
  <cp:lastModifiedBy>Jean Fairbairn</cp:lastModifiedBy>
  <cp:revision>1</cp:revision>
  <dcterms:modified xsi:type="dcterms:W3CDTF">2025-03-27T09:23:47Z</dcterms:modified>
</cp:coreProperties>
</file>