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7620000" cy="19050000"/>
  <p:notesSz cx="6858000" cy="9144000"/>
  <p:embeddedFontLst>
    <p:embeddedFont>
      <p:font typeface="Calibri" panose="020F0502020204030204" pitchFamily="34" charset="0"/>
      <p:regular r:id="rId4"/>
      <p:bold r:id="rId5"/>
      <p:italic r:id="rId6"/>
      <p:boldItalic r:id="rId7"/>
    </p:embeddedFont>
    <p:embeddedFont>
      <p:font typeface="Fira Sans Medium" panose="020F0502020204030204" pitchFamily="34" charset="0"/>
      <p:regular r:id="rId8"/>
      <p:bold r:id="rId9"/>
      <p:italic r:id="rId10"/>
      <p:boldItalic r:id="rId11"/>
    </p:embeddedFont>
    <p:embeddedFont>
      <p:font typeface="Fira Sans SemiBold" panose="020F0502020204030204" pitchFamily="34" charset="0"/>
      <p:regular r:id="rId12"/>
      <p:bold r:id="rId13"/>
      <p:italic r:id="rId14"/>
      <p:boldItalic r:id="rId15"/>
    </p:embeddedFont>
    <p:embeddedFont>
      <p:font typeface="Open Sans" panose="020B0606030504020204" pitchFamily="34" charset="0"/>
      <p:regular r:id="rId16"/>
      <p:bold r:id="rId17"/>
      <p:italic r:id="rId18"/>
      <p:boldItalic r:id="rId19"/>
    </p:embeddedFont>
    <p:embeddedFont>
      <p:font typeface="Open Sans Medium" pitchFamily="2" charset="0"/>
      <p:regular r:id="rId20"/>
      <p:bold r:id="rId21"/>
      <p:italic r:id="rId22"/>
      <p:boldItalic r:id="rId23"/>
    </p:embeddedFont>
    <p:embeddedFont>
      <p:font typeface="Poppins" pitchFamily="2" charset="77"/>
      <p:regular r:id="rId24"/>
      <p:bold r:id="rId25"/>
      <p:italic r:id="rId26"/>
      <p:boldItalic r:id="rId27"/>
    </p:embeddedFont>
    <p:embeddedFont>
      <p:font typeface="Poppins SemiBold" pitchFamily="2" charset="77"/>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8yHwOpILPV5UD1iADOligC8Dpv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43" d="100"/>
          <a:sy n="43" d="100"/>
        </p:scale>
        <p:origin x="4288" y="2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0.fntdata"/><Relationship Id="rId18" Type="http://schemas.openxmlformats.org/officeDocument/2006/relationships/font" Target="fonts/font15.fntdata"/><Relationship Id="rId26" Type="http://schemas.openxmlformats.org/officeDocument/2006/relationships/font" Target="fonts/font23.fntdata"/><Relationship Id="rId3" Type="http://schemas.openxmlformats.org/officeDocument/2006/relationships/notesMaster" Target="notesMasters/notesMaster1.xml"/><Relationship Id="rId21" Type="http://schemas.openxmlformats.org/officeDocument/2006/relationships/font" Target="fonts/font18.fntdata"/><Relationship Id="rId34" Type="http://schemas.openxmlformats.org/officeDocument/2006/relationships/viewProps" Target="view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openxmlformats.org/officeDocument/2006/relationships/font" Target="fonts/font2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font" Target="fonts/font17.fntdata"/><Relationship Id="rId29"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font" Target="fonts/font21.fntdata"/><Relationship Id="rId32" Type="http://customschemas.google.com/relationships/presentationmetadata" Target="metadata"/><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font" Target="fonts/font20.fntdata"/><Relationship Id="rId28" Type="http://schemas.openxmlformats.org/officeDocument/2006/relationships/font" Target="fonts/font25.fntdata"/><Relationship Id="rId36" Type="http://schemas.openxmlformats.org/officeDocument/2006/relationships/tableStyles" Target="tableStyles.xml"/><Relationship Id="rId10" Type="http://schemas.openxmlformats.org/officeDocument/2006/relationships/font" Target="fonts/font7.fntdata"/><Relationship Id="rId19" Type="http://schemas.openxmlformats.org/officeDocument/2006/relationships/font" Target="fonts/font16.fntdata"/><Relationship Id="rId31" Type="http://schemas.openxmlformats.org/officeDocument/2006/relationships/font" Target="fonts/font28.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font" Target="fonts/font19.fntdata"/><Relationship Id="rId27" Type="http://schemas.openxmlformats.org/officeDocument/2006/relationships/font" Target="fonts/font24.fntdata"/><Relationship Id="rId30" Type="http://schemas.openxmlformats.org/officeDocument/2006/relationships/font" Target="fonts/font27.fntdata"/><Relationship Id="rId35" Type="http://schemas.openxmlformats.org/officeDocument/2006/relationships/theme" Target="theme/theme1.xml"/><Relationship Id="rId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a:spLocks noGrp="1"/>
          </p:cNvSpPr>
          <p:nvPr>
            <p:ph type="pic" idx="2"/>
          </p:nvPr>
        </p:nvSpPr>
        <p:spPr>
          <a:xfrm>
            <a:off x="1792288" y="612775"/>
            <a:ext cx="5486400" cy="4114800"/>
          </a:xfrm>
          <a:prstGeom prst="rect">
            <a:avLst/>
          </a:prstGeom>
          <a:noFill/>
          <a:ln>
            <a:noFill/>
          </a:ln>
        </p:spPr>
      </p:sp>
      <p:sp>
        <p:nvSpPr>
          <p:cNvPr id="64" name="Google Shape;64;p1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hyperlink" Target="https://book.the-turing-way.org/reproducible-research/code-reuse" TargetMode="External"/><Relationship Id="rId26" Type="http://schemas.openxmlformats.org/officeDocument/2006/relationships/hyperlink" Target="https://en.wikipedia.org/wiki/Unlicense" TargetMode="External"/><Relationship Id="rId3" Type="http://schemas.openxmlformats.org/officeDocument/2006/relationships/image" Target="../media/image1.png"/><Relationship Id="rId21" Type="http://schemas.openxmlformats.org/officeDocument/2006/relationships/hyperlink" Target="https://en.wikipedia.org/wiki/MIT_License" TargetMode="External"/><Relationship Id="rId7" Type="http://schemas.openxmlformats.org/officeDocument/2006/relationships/hyperlink" Target="https://bigscience.huggingface.co/blog/the-bigscience-rail-license" TargetMode="External"/><Relationship Id="rId12" Type="http://schemas.openxmlformats.org/officeDocument/2006/relationships/image" Target="../media/image2.png"/><Relationship Id="rId17" Type="http://schemas.openxmlformats.org/officeDocument/2006/relationships/hyperlink" Target="https://opensource.org/licenses" TargetMode="External"/><Relationship Id="rId25" Type="http://schemas.openxmlformats.org/officeDocument/2006/relationships/hyperlink" Target="https://en.wikipedia.org/wiki/GNU_Affero_General_Public_License" TargetMode="External"/><Relationship Id="rId33"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hyperlink" Target="https://book.the-turing-way.org/reproducible-research/licensing?utm_source#rr-licensing-floss" TargetMode="External"/><Relationship Id="rId20" Type="http://schemas.openxmlformats.org/officeDocument/2006/relationships/hyperlink" Target="https://interoperable-europe.ec.europa.eu/collection/eupl/solution/licensing-assistant/find-and-compare-software-licenses" TargetMode="External"/><Relationship Id="rId29" Type="http://schemas.openxmlformats.org/officeDocument/2006/relationships/hyperlink" Target="https://www.licenses.ai" TargetMode="External"/><Relationship Id="rId1" Type="http://schemas.openxmlformats.org/officeDocument/2006/relationships/slideLayout" Target="../slideLayouts/slideLayout1.xml"/><Relationship Id="rId6" Type="http://schemas.openxmlformats.org/officeDocument/2006/relationships/hyperlink" Target="https://github.com/facebookresearch/metaseq/blob/main/projects/OPT/MODEL_LICENSE.md" TargetMode="External"/><Relationship Id="rId11" Type="http://schemas.openxmlformats.org/officeDocument/2006/relationships/hyperlink" Target="https://reuse.software/tutorial/" TargetMode="External"/><Relationship Id="rId24" Type="http://schemas.openxmlformats.org/officeDocument/2006/relationships/hyperlink" Target="https://en.wikipedia.org/wiki/GNU_General_Public_License" TargetMode="External"/><Relationship Id="rId32" Type="http://schemas.openxmlformats.org/officeDocument/2006/relationships/hyperlink" Target="https://creativecommons.org/licenses/by/4.0/" TargetMode="External"/><Relationship Id="rId5" Type="http://schemas.openxmlformats.org/officeDocument/2006/relationships/hyperlink" Target="https://opendatacommons.org" TargetMode="External"/><Relationship Id="rId15" Type="http://schemas.openxmlformats.org/officeDocument/2006/relationships/hyperlink" Target="https://spdx.org/licenses/" TargetMode="External"/><Relationship Id="rId23" Type="http://schemas.openxmlformats.org/officeDocument/2006/relationships/hyperlink" Target="https://en.wikipedia.org/wiki/Apache_License" TargetMode="External"/><Relationship Id="rId28" Type="http://schemas.openxmlformats.org/officeDocument/2006/relationships/hyperlink" Target="https://github.com/kattgu7/Anti-996-License?tab=readme-ov-file" TargetMode="External"/><Relationship Id="rId10" Type="http://schemas.openxmlformats.org/officeDocument/2006/relationships/hyperlink" Target="https://book.the-turing-way.org/reproducible-research/licensing/licensing-ml" TargetMode="External"/><Relationship Id="rId19" Type="http://schemas.openxmlformats.org/officeDocument/2006/relationships/hyperlink" Target="https://arstechnica.com/gadgets/2020/02/how-to-choose-an-open-source-license/?utm_source=chatgpt.com" TargetMode="External"/><Relationship Id="rId31" Type="http://schemas.openxmlformats.org/officeDocument/2006/relationships/image" Target="../media/image4.png"/><Relationship Id="rId4" Type="http://schemas.openxmlformats.org/officeDocument/2006/relationships/hyperlink" Target="https://creativecommons.org" TargetMode="External"/><Relationship Id="rId9" Type="http://schemas.openxmlformats.org/officeDocument/2006/relationships/hyperlink" Target="https://book.the-turing-way.org/reproducible-research/licensing/licensing-compatibility?utm_source=chatgpt.com" TargetMode="External"/><Relationship Id="rId14" Type="http://schemas.openxmlformats.org/officeDocument/2006/relationships/hyperlink" Target="https://choosealicense.com" TargetMode="External"/><Relationship Id="rId22" Type="http://schemas.openxmlformats.org/officeDocument/2006/relationships/hyperlink" Target="https://en.wikipedia.org/wiki/BSD_licenses" TargetMode="External"/><Relationship Id="rId27" Type="http://schemas.openxmlformats.org/officeDocument/2006/relationships/hyperlink" Target="https://firstdonoharm.dev" TargetMode="External"/><Relationship Id="rId30" Type="http://schemas.openxmlformats.org/officeDocument/2006/relationships/hyperlink" Target="https://choosealicense.com/appendix/" TargetMode="External"/><Relationship Id="rId8" Type="http://schemas.openxmlformats.org/officeDocument/2006/relationships/hyperlink" Target="https://interoperable-europe.ec.europa.eu/collection/eupl/solution/licensing-assistant/compatibility-check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2"/>
          <p:cNvGrpSpPr/>
          <p:nvPr/>
        </p:nvGrpSpPr>
        <p:grpSpPr>
          <a:xfrm>
            <a:off x="-2334" y="8983938"/>
            <a:ext cx="7620000" cy="181038"/>
            <a:chOff x="0" y="-9525"/>
            <a:chExt cx="953279" cy="22649"/>
          </a:xfrm>
        </p:grpSpPr>
        <p:sp>
          <p:nvSpPr>
            <p:cNvPr id="85" name="Google Shape;85;p2"/>
            <p:cNvSpPr/>
            <p:nvPr/>
          </p:nvSpPr>
          <p:spPr>
            <a:xfrm>
              <a:off x="0" y="0"/>
              <a:ext cx="953279" cy="13124"/>
            </a:xfrm>
            <a:custGeom>
              <a:avLst/>
              <a:gdLst/>
              <a:ahLst/>
              <a:cxnLst/>
              <a:rect l="l" t="t" r="r" b="b"/>
              <a:pathLst>
                <a:path w="953279" h="13124" extrusionOk="0">
                  <a:moveTo>
                    <a:pt x="0" y="0"/>
                  </a:moveTo>
                  <a:lnTo>
                    <a:pt x="953279" y="0"/>
                  </a:lnTo>
                  <a:lnTo>
                    <a:pt x="953279" y="13124"/>
                  </a:lnTo>
                  <a:lnTo>
                    <a:pt x="0" y="13124"/>
                  </a:lnTo>
                  <a:close/>
                </a:path>
              </a:pathLst>
            </a:custGeom>
            <a:solidFill>
              <a:srgbClr val="0EAFDF"/>
            </a:solidFill>
            <a:ln>
              <a:noFill/>
            </a:ln>
          </p:spPr>
        </p:sp>
        <p:sp>
          <p:nvSpPr>
            <p:cNvPr id="86" name="Google Shape;86;p2"/>
            <p:cNvSpPr txBox="1"/>
            <p:nvPr/>
          </p:nvSpPr>
          <p:spPr>
            <a:xfrm>
              <a:off x="0" y="-9525"/>
              <a:ext cx="953279" cy="22649"/>
            </a:xfrm>
            <a:prstGeom prst="rect">
              <a:avLst/>
            </a:prstGeom>
            <a:noFill/>
            <a:ln>
              <a:noFill/>
            </a:ln>
          </p:spPr>
          <p:txBody>
            <a:bodyPr spcFirstLastPara="1" wrap="square" lIns="50800" tIns="50800" rIns="50800" bIns="50800" anchor="ctr" anchorCtr="0">
              <a:noAutofit/>
            </a:bodyPr>
            <a:lstStyle/>
            <a:p>
              <a:pPr marL="0" marR="0" lvl="0" indent="0" algn="ctr" rtl="0">
                <a:lnSpc>
                  <a:spcPct val="11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7" name="Google Shape;87;p2"/>
          <p:cNvGrpSpPr/>
          <p:nvPr/>
        </p:nvGrpSpPr>
        <p:grpSpPr>
          <a:xfrm>
            <a:off x="0" y="-174378"/>
            <a:ext cx="7620000" cy="9263026"/>
            <a:chOff x="0" y="-9525"/>
            <a:chExt cx="953279" cy="1158825"/>
          </a:xfrm>
        </p:grpSpPr>
        <p:sp>
          <p:nvSpPr>
            <p:cNvPr id="88" name="Google Shape;88;p2"/>
            <p:cNvSpPr/>
            <p:nvPr/>
          </p:nvSpPr>
          <p:spPr>
            <a:xfrm>
              <a:off x="0" y="0"/>
              <a:ext cx="953279" cy="1149300"/>
            </a:xfrm>
            <a:custGeom>
              <a:avLst/>
              <a:gdLst/>
              <a:ahLst/>
              <a:cxnLst/>
              <a:rect l="l" t="t" r="r" b="b"/>
              <a:pathLst>
                <a:path w="953279" h="1149300" extrusionOk="0">
                  <a:moveTo>
                    <a:pt x="0" y="0"/>
                  </a:moveTo>
                  <a:lnTo>
                    <a:pt x="953279" y="0"/>
                  </a:lnTo>
                  <a:lnTo>
                    <a:pt x="953279" y="1149300"/>
                  </a:lnTo>
                  <a:lnTo>
                    <a:pt x="0" y="1149300"/>
                  </a:lnTo>
                  <a:close/>
                </a:path>
              </a:pathLst>
            </a:custGeom>
            <a:solidFill>
              <a:srgbClr val="122A4B"/>
            </a:solidFill>
            <a:ln>
              <a:noFill/>
            </a:ln>
          </p:spPr>
        </p:sp>
        <p:sp>
          <p:nvSpPr>
            <p:cNvPr id="89" name="Google Shape;89;p2"/>
            <p:cNvSpPr txBox="1"/>
            <p:nvPr/>
          </p:nvSpPr>
          <p:spPr>
            <a:xfrm>
              <a:off x="0" y="-9525"/>
              <a:ext cx="953279" cy="1158825"/>
            </a:xfrm>
            <a:prstGeom prst="rect">
              <a:avLst/>
            </a:prstGeom>
            <a:noFill/>
            <a:ln>
              <a:noFill/>
            </a:ln>
          </p:spPr>
          <p:txBody>
            <a:bodyPr spcFirstLastPara="1" wrap="square" lIns="50800" tIns="50800" rIns="50800" bIns="50800" anchor="ctr" anchorCtr="0">
              <a:noAutofit/>
            </a:bodyPr>
            <a:lstStyle/>
            <a:p>
              <a:pPr marL="0" marR="0" lvl="0" indent="0" algn="ctr" rtl="0">
                <a:lnSpc>
                  <a:spcPct val="11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cxnSp>
        <p:nvCxnSpPr>
          <p:cNvPr id="90" name="Google Shape;90;p2"/>
          <p:cNvCxnSpPr/>
          <p:nvPr/>
        </p:nvCxnSpPr>
        <p:spPr>
          <a:xfrm>
            <a:off x="922307" y="9679326"/>
            <a:ext cx="0" cy="5721191"/>
          </a:xfrm>
          <a:prstGeom prst="straightConnector1">
            <a:avLst/>
          </a:prstGeom>
          <a:noFill/>
          <a:ln w="38100" cap="flat" cmpd="sng">
            <a:solidFill>
              <a:srgbClr val="3C5679"/>
            </a:solidFill>
            <a:prstDash val="lgDash"/>
            <a:round/>
            <a:headEnd type="none" w="sm" len="sm"/>
            <a:tailEnd type="none" w="sm" len="sm"/>
          </a:ln>
        </p:spPr>
      </p:cxnSp>
      <p:grpSp>
        <p:nvGrpSpPr>
          <p:cNvPr id="91" name="Google Shape;91;p2"/>
          <p:cNvGrpSpPr/>
          <p:nvPr/>
        </p:nvGrpSpPr>
        <p:grpSpPr>
          <a:xfrm>
            <a:off x="536834" y="9679326"/>
            <a:ext cx="770946" cy="770946"/>
            <a:chOff x="0" y="0"/>
            <a:chExt cx="812800" cy="812800"/>
          </a:xfrm>
        </p:grpSpPr>
        <p:sp>
          <p:nvSpPr>
            <p:cNvPr id="92" name="Google Shape;92;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2A4B"/>
            </a:solidFill>
            <a:ln w="57150" cap="sq"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
            <p:cNvSpPr txBox="1"/>
            <p:nvPr/>
          </p:nvSpPr>
          <p:spPr>
            <a:xfrm>
              <a:off x="76200" y="57150"/>
              <a:ext cx="660400" cy="679450"/>
            </a:xfrm>
            <a:prstGeom prst="rect">
              <a:avLst/>
            </a:prstGeom>
            <a:noFill/>
            <a:ln>
              <a:noFill/>
            </a:ln>
          </p:spPr>
          <p:txBody>
            <a:bodyPr spcFirstLastPara="1" wrap="square" lIns="65675" tIns="65675" rIns="65675" bIns="65675" anchor="ctr" anchorCtr="0">
              <a:noAutofit/>
            </a:bodyPr>
            <a:lstStyle/>
            <a:p>
              <a:pPr marL="0" marR="0" lvl="0" indent="0" algn="ctr" rtl="0">
                <a:lnSpc>
                  <a:spcPct val="932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4" name="Google Shape;94;p2"/>
          <p:cNvGrpSpPr/>
          <p:nvPr/>
        </p:nvGrpSpPr>
        <p:grpSpPr>
          <a:xfrm>
            <a:off x="536834" y="10651273"/>
            <a:ext cx="770946" cy="770946"/>
            <a:chOff x="0" y="0"/>
            <a:chExt cx="812800" cy="812800"/>
          </a:xfrm>
        </p:grpSpPr>
        <p:sp>
          <p:nvSpPr>
            <p:cNvPr id="95" name="Google Shape;95;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FDF"/>
            </a:solidFill>
            <a:ln w="57150" cap="sq"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
            <p:cNvSpPr txBox="1"/>
            <p:nvPr/>
          </p:nvSpPr>
          <p:spPr>
            <a:xfrm>
              <a:off x="76200" y="57150"/>
              <a:ext cx="660400" cy="679450"/>
            </a:xfrm>
            <a:prstGeom prst="rect">
              <a:avLst/>
            </a:prstGeom>
            <a:noFill/>
            <a:ln>
              <a:noFill/>
            </a:ln>
          </p:spPr>
          <p:txBody>
            <a:bodyPr spcFirstLastPara="1" wrap="square" lIns="65675" tIns="65675" rIns="65675" bIns="65675" anchor="ctr" anchorCtr="0">
              <a:noAutofit/>
            </a:bodyPr>
            <a:lstStyle/>
            <a:p>
              <a:pPr marL="0" marR="0" lvl="0" indent="0" algn="ctr" rtl="0">
                <a:lnSpc>
                  <a:spcPct val="932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7" name="Google Shape;97;p2"/>
          <p:cNvGrpSpPr/>
          <p:nvPr/>
        </p:nvGrpSpPr>
        <p:grpSpPr>
          <a:xfrm>
            <a:off x="529350" y="12506142"/>
            <a:ext cx="770941" cy="770941"/>
            <a:chOff x="0" y="0"/>
            <a:chExt cx="812800" cy="812800"/>
          </a:xfrm>
        </p:grpSpPr>
        <p:sp>
          <p:nvSpPr>
            <p:cNvPr id="98" name="Google Shape;98;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2A4B"/>
            </a:solidFill>
            <a:ln w="57150" cap="sq"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
            <p:cNvSpPr txBox="1"/>
            <p:nvPr/>
          </p:nvSpPr>
          <p:spPr>
            <a:xfrm>
              <a:off x="76200" y="57150"/>
              <a:ext cx="660400" cy="679450"/>
            </a:xfrm>
            <a:prstGeom prst="rect">
              <a:avLst/>
            </a:prstGeom>
            <a:noFill/>
            <a:ln>
              <a:noFill/>
            </a:ln>
          </p:spPr>
          <p:txBody>
            <a:bodyPr spcFirstLastPara="1" wrap="square" lIns="65675" tIns="65675" rIns="65675" bIns="65675" anchor="ctr" anchorCtr="0">
              <a:noAutofit/>
            </a:bodyPr>
            <a:lstStyle/>
            <a:p>
              <a:pPr marL="0" marR="0" lvl="0" indent="0" algn="ctr" rtl="0">
                <a:lnSpc>
                  <a:spcPct val="932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0" name="Google Shape;100;p2"/>
          <p:cNvGrpSpPr/>
          <p:nvPr/>
        </p:nvGrpSpPr>
        <p:grpSpPr>
          <a:xfrm>
            <a:off x="544319" y="13687175"/>
            <a:ext cx="770946" cy="770946"/>
            <a:chOff x="0" y="0"/>
            <a:chExt cx="812800" cy="812800"/>
          </a:xfrm>
        </p:grpSpPr>
        <p:sp>
          <p:nvSpPr>
            <p:cNvPr id="101" name="Google Shape;101;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AFDF"/>
            </a:solidFill>
            <a:ln w="57150" cap="sq"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
            <p:cNvSpPr txBox="1"/>
            <p:nvPr/>
          </p:nvSpPr>
          <p:spPr>
            <a:xfrm>
              <a:off x="76200" y="57150"/>
              <a:ext cx="660400" cy="679450"/>
            </a:xfrm>
            <a:prstGeom prst="rect">
              <a:avLst/>
            </a:prstGeom>
            <a:noFill/>
            <a:ln>
              <a:noFill/>
            </a:ln>
          </p:spPr>
          <p:txBody>
            <a:bodyPr spcFirstLastPara="1" wrap="square" lIns="65675" tIns="65675" rIns="65675" bIns="65675" anchor="ctr" anchorCtr="0">
              <a:noAutofit/>
            </a:bodyPr>
            <a:lstStyle/>
            <a:p>
              <a:pPr marL="0" marR="0" lvl="0" indent="0" algn="ctr" rtl="0">
                <a:lnSpc>
                  <a:spcPct val="932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3" name="Google Shape;103;p2"/>
          <p:cNvGrpSpPr/>
          <p:nvPr/>
        </p:nvGrpSpPr>
        <p:grpSpPr>
          <a:xfrm>
            <a:off x="536834" y="14629571"/>
            <a:ext cx="770946" cy="770946"/>
            <a:chOff x="0" y="0"/>
            <a:chExt cx="812800" cy="812800"/>
          </a:xfrm>
        </p:grpSpPr>
        <p:sp>
          <p:nvSpPr>
            <p:cNvPr id="104" name="Google Shape;104;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2A4B"/>
            </a:solidFill>
            <a:ln w="57150" cap="sq"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
            <p:cNvSpPr txBox="1"/>
            <p:nvPr/>
          </p:nvSpPr>
          <p:spPr>
            <a:xfrm>
              <a:off x="76200" y="57150"/>
              <a:ext cx="660400" cy="679450"/>
            </a:xfrm>
            <a:prstGeom prst="rect">
              <a:avLst/>
            </a:prstGeom>
            <a:noFill/>
            <a:ln>
              <a:noFill/>
            </a:ln>
          </p:spPr>
          <p:txBody>
            <a:bodyPr spcFirstLastPara="1" wrap="square" lIns="65675" tIns="65675" rIns="65675" bIns="65675" anchor="ctr" anchorCtr="0">
              <a:noAutofit/>
            </a:bodyPr>
            <a:lstStyle/>
            <a:p>
              <a:pPr marL="0" marR="0" lvl="0" indent="0" algn="ctr" rtl="0">
                <a:lnSpc>
                  <a:spcPct val="932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6" name="Google Shape;106;p2"/>
          <p:cNvGrpSpPr/>
          <p:nvPr/>
        </p:nvGrpSpPr>
        <p:grpSpPr>
          <a:xfrm>
            <a:off x="0" y="15438025"/>
            <a:ext cx="7619891" cy="2100279"/>
            <a:chOff x="0" y="-47625"/>
            <a:chExt cx="2792294" cy="746766"/>
          </a:xfrm>
        </p:grpSpPr>
        <p:sp>
          <p:nvSpPr>
            <p:cNvPr id="107" name="Google Shape;107;p2"/>
            <p:cNvSpPr/>
            <p:nvPr/>
          </p:nvSpPr>
          <p:spPr>
            <a:xfrm>
              <a:off x="0" y="0"/>
              <a:ext cx="2792294" cy="699141"/>
            </a:xfrm>
            <a:custGeom>
              <a:avLst/>
              <a:gdLst/>
              <a:ahLst/>
              <a:cxnLst/>
              <a:rect l="l" t="t" r="r" b="b"/>
              <a:pathLst>
                <a:path w="2792294" h="699141" extrusionOk="0">
                  <a:moveTo>
                    <a:pt x="0" y="0"/>
                  </a:moveTo>
                  <a:lnTo>
                    <a:pt x="2792294" y="0"/>
                  </a:lnTo>
                  <a:lnTo>
                    <a:pt x="2792294" y="699141"/>
                  </a:lnTo>
                  <a:lnTo>
                    <a:pt x="0" y="699141"/>
                  </a:lnTo>
                  <a:close/>
                </a:path>
              </a:pathLst>
            </a:custGeom>
            <a:solidFill>
              <a:srgbClr val="122A4B"/>
            </a:solidFill>
            <a:ln>
              <a:noFill/>
            </a:ln>
          </p:spPr>
        </p:sp>
        <p:sp>
          <p:nvSpPr>
            <p:cNvPr id="108" name="Google Shape;108;p2"/>
            <p:cNvSpPr txBox="1"/>
            <p:nvPr/>
          </p:nvSpPr>
          <p:spPr>
            <a:xfrm>
              <a:off x="0" y="-47625"/>
              <a:ext cx="2792293" cy="746766"/>
            </a:xfrm>
            <a:prstGeom prst="rect">
              <a:avLst/>
            </a:prstGeom>
            <a:noFill/>
            <a:ln>
              <a:noFill/>
            </a:ln>
          </p:spPr>
          <p:txBody>
            <a:bodyPr spcFirstLastPara="1" wrap="square" lIns="50800" tIns="50800" rIns="50800" bIns="50800" anchor="ctr" anchorCtr="0">
              <a:noAutofit/>
            </a:bodyPr>
            <a:lstStyle/>
            <a:p>
              <a:pPr marL="0" marR="0" lvl="0" indent="0" algn="ctr" rtl="0">
                <a:lnSpc>
                  <a:spcPct val="1088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9" name="Google Shape;109;p2"/>
          <p:cNvGrpSpPr/>
          <p:nvPr/>
        </p:nvGrpSpPr>
        <p:grpSpPr>
          <a:xfrm>
            <a:off x="-2334" y="17404355"/>
            <a:ext cx="7617666" cy="1645645"/>
            <a:chOff x="0" y="-47625"/>
            <a:chExt cx="2708503" cy="585118"/>
          </a:xfrm>
        </p:grpSpPr>
        <p:sp>
          <p:nvSpPr>
            <p:cNvPr id="110" name="Google Shape;110;p2"/>
            <p:cNvSpPr/>
            <p:nvPr/>
          </p:nvSpPr>
          <p:spPr>
            <a:xfrm>
              <a:off x="0" y="0"/>
              <a:ext cx="2708503" cy="537493"/>
            </a:xfrm>
            <a:custGeom>
              <a:avLst/>
              <a:gdLst/>
              <a:ahLst/>
              <a:cxnLst/>
              <a:rect l="l" t="t" r="r" b="b"/>
              <a:pathLst>
                <a:path w="2708503" h="537493" extrusionOk="0">
                  <a:moveTo>
                    <a:pt x="0" y="0"/>
                  </a:moveTo>
                  <a:lnTo>
                    <a:pt x="2708503" y="0"/>
                  </a:lnTo>
                  <a:lnTo>
                    <a:pt x="2708503" y="537493"/>
                  </a:lnTo>
                  <a:lnTo>
                    <a:pt x="0" y="537493"/>
                  </a:lnTo>
                  <a:close/>
                </a:path>
              </a:pathLst>
            </a:custGeom>
            <a:solidFill>
              <a:srgbClr val="0EAFDF"/>
            </a:solidFill>
            <a:ln>
              <a:noFill/>
            </a:ln>
          </p:spPr>
        </p:sp>
        <p:sp>
          <p:nvSpPr>
            <p:cNvPr id="111" name="Google Shape;111;p2"/>
            <p:cNvSpPr txBox="1"/>
            <p:nvPr/>
          </p:nvSpPr>
          <p:spPr>
            <a:xfrm>
              <a:off x="0" y="-47625"/>
              <a:ext cx="2708503" cy="585118"/>
            </a:xfrm>
            <a:prstGeom prst="rect">
              <a:avLst/>
            </a:prstGeom>
            <a:noFill/>
            <a:ln>
              <a:noFill/>
            </a:ln>
          </p:spPr>
          <p:txBody>
            <a:bodyPr spcFirstLastPara="1" wrap="square" lIns="50800" tIns="50800" rIns="50800" bIns="50800" anchor="ctr" anchorCtr="0">
              <a:noAutofit/>
            </a:bodyPr>
            <a:lstStyle/>
            <a:p>
              <a:pPr marL="0" marR="0" lvl="0" indent="0" algn="ctr" rtl="0">
                <a:lnSpc>
                  <a:spcPct val="1088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2" name="Google Shape;112;p2"/>
          <p:cNvSpPr/>
          <p:nvPr/>
        </p:nvSpPr>
        <p:spPr>
          <a:xfrm>
            <a:off x="6209326" y="18524393"/>
            <a:ext cx="1297348" cy="366828"/>
          </a:xfrm>
          <a:custGeom>
            <a:avLst/>
            <a:gdLst/>
            <a:ahLst/>
            <a:cxnLst/>
            <a:rect l="l" t="t" r="r" b="b"/>
            <a:pathLst>
              <a:path w="1297348" h="366828" extrusionOk="0">
                <a:moveTo>
                  <a:pt x="0" y="0"/>
                </a:moveTo>
                <a:lnTo>
                  <a:pt x="1297348" y="0"/>
                </a:lnTo>
                <a:lnTo>
                  <a:pt x="1297348" y="366828"/>
                </a:lnTo>
                <a:lnTo>
                  <a:pt x="0" y="366828"/>
                </a:lnTo>
                <a:lnTo>
                  <a:pt x="0" y="0"/>
                </a:lnTo>
                <a:close/>
              </a:path>
            </a:pathLst>
          </a:custGeom>
          <a:blipFill rotWithShape="1">
            <a:blip r:embed="rId3">
              <a:alphaModFix/>
            </a:blip>
            <a:stretch>
              <a:fillRect/>
            </a:stretch>
          </a:blipFill>
          <a:ln>
            <a:noFill/>
          </a:ln>
        </p:spPr>
      </p:sp>
      <p:sp>
        <p:nvSpPr>
          <p:cNvPr id="113" name="Google Shape;113;p2"/>
          <p:cNvSpPr txBox="1"/>
          <p:nvPr/>
        </p:nvSpPr>
        <p:spPr>
          <a:xfrm>
            <a:off x="1474707" y="10570288"/>
            <a:ext cx="5682300" cy="1727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122A4B"/>
                </a:solidFill>
                <a:latin typeface="Fira Sans Medium"/>
                <a:ea typeface="Fira Sans Medium"/>
                <a:cs typeface="Fira Sans Medium"/>
                <a:sym typeface="Fira Sans Medium"/>
              </a:rPr>
              <a:t>Verify that the chosen licence is compatible with the licenses of any libraries or components the software relies on. If not, select a different licence.</a:t>
            </a:r>
            <a:endParaRPr sz="1100" b="0" i="0" u="none" strike="noStrike" cap="none">
              <a:solidFill>
                <a:srgbClr val="000000"/>
              </a:solidFill>
              <a:latin typeface="Fira Sans Medium"/>
              <a:ea typeface="Fira Sans Medium"/>
              <a:cs typeface="Fira Sans Medium"/>
              <a:sym typeface="Fira Sans Medium"/>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122A4B"/>
                </a:solidFill>
                <a:latin typeface="Fira Sans Medium"/>
                <a:ea typeface="Fira Sans Medium"/>
                <a:cs typeface="Fira Sans Medium"/>
                <a:sym typeface="Fira Sans Medium"/>
              </a:rPr>
              <a:t>For machine learning projects, code, data and models should be licensed separately using appropriate licences – e.g. software licenses for code, </a:t>
            </a:r>
            <a:r>
              <a:rPr lang="en-US" sz="1100" b="0" i="0" u="sng" strike="noStrike" cap="none">
                <a:solidFill>
                  <a:srgbClr val="0EAFDF"/>
                </a:solidFill>
                <a:latin typeface="Fira Sans Medium"/>
                <a:ea typeface="Fira Sans Medium"/>
                <a:cs typeface="Fira Sans Medium"/>
                <a:sym typeface="Fira Sans Medium"/>
                <a:hlinkClick r:id="rId4">
                  <a:extLst>
                    <a:ext uri="{A12FA001-AC4F-418D-AE19-62706E023703}">
                      <ahyp:hlinkClr xmlns:ahyp="http://schemas.microsoft.com/office/drawing/2018/hyperlinkcolor" val="tx"/>
                    </a:ext>
                  </a:extLst>
                </a:hlinkClick>
              </a:rPr>
              <a:t>Creative Commons</a:t>
            </a:r>
            <a:r>
              <a:rPr lang="en-US" sz="1100" b="0" i="0" u="none" strike="noStrike" cap="none">
                <a:solidFill>
                  <a:srgbClr val="122A4B"/>
                </a:solidFill>
                <a:latin typeface="Fira Sans Medium"/>
                <a:ea typeface="Fira Sans Medium"/>
                <a:cs typeface="Fira Sans Medium"/>
                <a:sym typeface="Fira Sans Medium"/>
              </a:rPr>
              <a:t> or </a:t>
            </a:r>
            <a:r>
              <a:rPr lang="en-US" sz="1100" b="0" i="0" u="sng" strike="noStrike" cap="none">
                <a:solidFill>
                  <a:srgbClr val="0EAFDF"/>
                </a:solidFill>
                <a:latin typeface="Fira Sans Medium"/>
                <a:ea typeface="Fira Sans Medium"/>
                <a:cs typeface="Fira Sans Medium"/>
                <a:sym typeface="Fira Sans Medium"/>
                <a:hlinkClick r:id="rId5">
                  <a:extLst>
                    <a:ext uri="{A12FA001-AC4F-418D-AE19-62706E023703}">
                      <ahyp:hlinkClr xmlns:ahyp="http://schemas.microsoft.com/office/drawing/2018/hyperlinkcolor" val="tx"/>
                    </a:ext>
                  </a:extLst>
                </a:hlinkClick>
              </a:rPr>
              <a:t>Open Data Commons</a:t>
            </a:r>
            <a:r>
              <a:rPr lang="en-US" sz="1100" b="0" i="0" u="none" strike="noStrike" cap="none">
                <a:solidFill>
                  <a:srgbClr val="122A4B"/>
                </a:solidFill>
                <a:latin typeface="Fira Sans Medium"/>
                <a:ea typeface="Fira Sans Medium"/>
                <a:cs typeface="Fira Sans Medium"/>
                <a:sym typeface="Fira Sans Medium"/>
              </a:rPr>
              <a:t> for data and software or model-specific (</a:t>
            </a:r>
            <a:r>
              <a:rPr lang="en-US" sz="1100" b="0" i="0" u="sng" strike="noStrike" cap="none">
                <a:solidFill>
                  <a:srgbClr val="0EAFDF"/>
                </a:solidFill>
                <a:latin typeface="Fira Sans Medium"/>
                <a:ea typeface="Fira Sans Medium"/>
                <a:cs typeface="Fira Sans Medium"/>
                <a:sym typeface="Fira Sans Medium"/>
                <a:hlinkClick r:id="rId6">
                  <a:extLst>
                    <a:ext uri="{A12FA001-AC4F-418D-AE19-62706E023703}">
                      <ahyp:hlinkClr xmlns:ahyp="http://schemas.microsoft.com/office/drawing/2018/hyperlinkcolor" val="tx"/>
                    </a:ext>
                  </a:extLst>
                </a:hlinkClick>
              </a:rPr>
              <a:t>OPT-175B license</a:t>
            </a:r>
            <a:r>
              <a:rPr lang="en-US" sz="1100" b="0" i="0" u="none" strike="noStrike" cap="none">
                <a:solidFill>
                  <a:srgbClr val="0EAFDF"/>
                </a:solidFill>
                <a:latin typeface="Fira Sans Medium"/>
                <a:ea typeface="Fira Sans Medium"/>
                <a:cs typeface="Fira Sans Medium"/>
                <a:sym typeface="Fira Sans Medium"/>
              </a:rPr>
              <a:t>, </a:t>
            </a:r>
            <a:r>
              <a:rPr lang="en-US" sz="1100" b="0" i="0" u="sng" strike="noStrike" cap="none">
                <a:solidFill>
                  <a:srgbClr val="0EAFDF"/>
                </a:solidFill>
                <a:latin typeface="Fira Sans Medium"/>
                <a:ea typeface="Fira Sans Medium"/>
                <a:cs typeface="Fira Sans Medium"/>
                <a:sym typeface="Fira Sans Medium"/>
                <a:hlinkClick r:id="rId7">
                  <a:extLst>
                    <a:ext uri="{A12FA001-AC4F-418D-AE19-62706E023703}">
                      <ahyp:hlinkClr xmlns:ahyp="http://schemas.microsoft.com/office/drawing/2018/hyperlinkcolor" val="tx"/>
                    </a:ext>
                  </a:extLst>
                </a:hlinkClick>
              </a:rPr>
              <a:t>BigScience RAIL License</a:t>
            </a:r>
            <a:r>
              <a:rPr lang="en-US" sz="1100" b="0" i="0" u="none" strike="noStrike" cap="none">
                <a:solidFill>
                  <a:srgbClr val="122A4B"/>
                </a:solidFill>
                <a:latin typeface="Fira Sans Medium"/>
                <a:ea typeface="Fira Sans Medium"/>
                <a:cs typeface="Fira Sans Medium"/>
                <a:sym typeface="Fira Sans Medium"/>
              </a:rPr>
              <a:t>) for models. </a:t>
            </a:r>
            <a:endParaRPr sz="1100" b="0" i="0" u="none" strike="noStrike" cap="none">
              <a:solidFill>
                <a:srgbClr val="000000"/>
              </a:solidFill>
              <a:latin typeface="Fira Sans Medium"/>
              <a:ea typeface="Fira Sans Medium"/>
              <a:cs typeface="Fira Sans Medium"/>
              <a:sym typeface="Fira Sans Medium"/>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122A4B"/>
                </a:solidFill>
                <a:latin typeface="Fira Sans Medium"/>
                <a:ea typeface="Fira Sans Medium"/>
                <a:cs typeface="Fira Sans Medium"/>
                <a:sym typeface="Fira Sans Medium"/>
              </a:rPr>
              <a:t>          </a:t>
            </a:r>
            <a:r>
              <a:rPr lang="en-US" sz="1100" b="0" i="0" u="sng" strike="noStrike" cap="none">
                <a:solidFill>
                  <a:srgbClr val="0EAFDF"/>
                </a:solidFill>
                <a:latin typeface="Fira Sans Medium"/>
                <a:ea typeface="Fira Sans Medium"/>
                <a:cs typeface="Fira Sans Medium"/>
                <a:sym typeface="Fira Sans Medium"/>
                <a:hlinkClick r:id="rId8">
                  <a:extLst>
                    <a:ext uri="{A12FA001-AC4F-418D-AE19-62706E023703}">
                      <ahyp:hlinkClr xmlns:ahyp="http://schemas.microsoft.com/office/drawing/2018/hyperlinkcolor" val="tx"/>
                    </a:ext>
                  </a:extLst>
                </a:hlinkClick>
              </a:rPr>
              <a:t>Compatibility Checker | Interoperable Europe Portal</a:t>
            </a:r>
            <a:r>
              <a:rPr lang="en-US" sz="1100" b="0" i="0" u="none" strike="noStrike" cap="none">
                <a:solidFill>
                  <a:srgbClr val="0EAFDF"/>
                </a:solidFill>
                <a:latin typeface="Fira Sans Medium"/>
                <a:ea typeface="Fira Sans Medium"/>
                <a:cs typeface="Fira Sans Medium"/>
                <a:sym typeface="Fira Sans Medium"/>
              </a:rPr>
              <a:t> </a:t>
            </a:r>
            <a:endParaRPr sz="1100" b="0" i="0" u="none" strike="noStrike" cap="none">
              <a:solidFill>
                <a:srgbClr val="000000"/>
              </a:solidFill>
              <a:latin typeface="Fira Sans Medium"/>
              <a:ea typeface="Fira Sans Medium"/>
              <a:cs typeface="Fira Sans Medium"/>
              <a:sym typeface="Fira Sans Medium"/>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0EAFDF"/>
                </a:solidFill>
                <a:latin typeface="Fira Sans Medium"/>
                <a:ea typeface="Fira Sans Medium"/>
                <a:cs typeface="Fira Sans Medium"/>
                <a:sym typeface="Fira Sans Medium"/>
              </a:rPr>
              <a:t>          </a:t>
            </a:r>
            <a:r>
              <a:rPr lang="en-US" sz="1100" b="0" i="0" u="sng" strike="noStrike" cap="none">
                <a:solidFill>
                  <a:srgbClr val="0EAFDF"/>
                </a:solidFill>
                <a:latin typeface="Fira Sans Medium"/>
                <a:ea typeface="Fira Sans Medium"/>
                <a:cs typeface="Fira Sans Medium"/>
                <a:sym typeface="Fira Sans Medium"/>
                <a:hlinkClick r:id="rId9">
                  <a:extLst>
                    <a:ext uri="{A12FA001-AC4F-418D-AE19-62706E023703}">
                      <ahyp:hlinkClr xmlns:ahyp="http://schemas.microsoft.com/office/drawing/2018/hyperlinkcolor" val="tx"/>
                    </a:ext>
                  </a:extLst>
                </a:hlinkClick>
              </a:rPr>
              <a:t>License Compatibility - The Turing Way</a:t>
            </a:r>
            <a:r>
              <a:rPr lang="en-US" sz="1100" b="0" i="0" u="none" strike="noStrike" cap="none">
                <a:solidFill>
                  <a:srgbClr val="0EAFDF"/>
                </a:solidFill>
                <a:latin typeface="Fira Sans Medium"/>
                <a:ea typeface="Fira Sans Medium"/>
                <a:cs typeface="Fira Sans Medium"/>
                <a:sym typeface="Fira Sans Medium"/>
              </a:rPr>
              <a:t> </a:t>
            </a:r>
            <a:endParaRPr sz="1100" b="0" i="0" u="none" strike="noStrike" cap="none">
              <a:solidFill>
                <a:srgbClr val="000000"/>
              </a:solidFill>
              <a:latin typeface="Fira Sans Medium"/>
              <a:ea typeface="Fira Sans Medium"/>
              <a:cs typeface="Fira Sans Medium"/>
              <a:sym typeface="Fira Sans Medium"/>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0EAFDF"/>
                </a:solidFill>
                <a:latin typeface="Fira Sans Medium"/>
                <a:ea typeface="Fira Sans Medium"/>
                <a:cs typeface="Fira Sans Medium"/>
                <a:sym typeface="Fira Sans Medium"/>
              </a:rPr>
              <a:t>          </a:t>
            </a:r>
            <a:r>
              <a:rPr lang="en-US" sz="1100" b="0" i="0" u="sng" strike="noStrike" cap="none">
                <a:solidFill>
                  <a:srgbClr val="0EAFDF"/>
                </a:solidFill>
                <a:latin typeface="Fira Sans Medium"/>
                <a:ea typeface="Fira Sans Medium"/>
                <a:cs typeface="Fira Sans Medium"/>
                <a:sym typeface="Fira Sans Medium"/>
                <a:hlinkClick r:id="rId10">
                  <a:extLst>
                    <a:ext uri="{A12FA001-AC4F-418D-AE19-62706E023703}">
                      <ahyp:hlinkClr xmlns:ahyp="http://schemas.microsoft.com/office/drawing/2018/hyperlinkcolor" val="tx"/>
                    </a:ext>
                  </a:extLst>
                </a:hlinkClick>
              </a:rPr>
              <a:t>Licensing Machine Learning models - The Turing Way</a:t>
            </a:r>
            <a:r>
              <a:rPr lang="en-US" sz="1100" b="0" i="0" u="none" strike="noStrike" cap="none">
                <a:solidFill>
                  <a:srgbClr val="122A4B"/>
                </a:solidFill>
                <a:latin typeface="Fira Sans Medium"/>
                <a:ea typeface="Fira Sans Medium"/>
                <a:cs typeface="Fira Sans Medium"/>
                <a:sym typeface="Fira Sans Medium"/>
              </a:rPr>
              <a:t> </a:t>
            </a:r>
            <a:endParaRPr sz="1100" b="0" i="0" u="none" strike="noStrike" cap="none">
              <a:solidFill>
                <a:srgbClr val="000000"/>
              </a:solidFill>
              <a:latin typeface="Fira Sans Medium"/>
              <a:ea typeface="Fira Sans Medium"/>
              <a:cs typeface="Fira Sans Medium"/>
              <a:sym typeface="Fira Sans Medium"/>
            </a:endParaRPr>
          </a:p>
        </p:txBody>
      </p:sp>
      <p:sp>
        <p:nvSpPr>
          <p:cNvPr id="114" name="Google Shape;114;p2"/>
          <p:cNvSpPr txBox="1"/>
          <p:nvPr/>
        </p:nvSpPr>
        <p:spPr>
          <a:xfrm>
            <a:off x="1474707" y="13737518"/>
            <a:ext cx="5759700" cy="558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122A4B"/>
                </a:solidFill>
                <a:latin typeface="Fira Sans Medium"/>
                <a:ea typeface="Fira Sans Medium"/>
                <a:cs typeface="Fira Sans Medium"/>
                <a:sym typeface="Fira Sans Medium"/>
              </a:rPr>
              <a:t>Include the licence information at the top of each code file in the project that falls under that licence. </a:t>
            </a:r>
            <a:endParaRPr sz="1100" b="0" i="0" u="none" strike="noStrike" cap="none">
              <a:solidFill>
                <a:srgbClr val="000000"/>
              </a:solidFill>
              <a:latin typeface="Fira Sans Medium"/>
              <a:ea typeface="Fira Sans Medium"/>
              <a:cs typeface="Fira Sans Medium"/>
              <a:sym typeface="Fira Sans Medium"/>
            </a:endParaRPr>
          </a:p>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122A4B"/>
                </a:solidFill>
                <a:latin typeface="Fira Sans Medium"/>
                <a:ea typeface="Fira Sans Medium"/>
                <a:cs typeface="Fira Sans Medium"/>
                <a:sym typeface="Fira Sans Medium"/>
              </a:rPr>
              <a:t>          </a:t>
            </a:r>
            <a:r>
              <a:rPr lang="en-US" sz="1100" b="0" i="0" u="sng" strike="noStrike" cap="none">
                <a:solidFill>
                  <a:srgbClr val="0EAFDF"/>
                </a:solidFill>
                <a:latin typeface="Fira Sans Medium"/>
                <a:ea typeface="Fira Sans Medium"/>
                <a:cs typeface="Fira Sans Medium"/>
                <a:sym typeface="Fira Sans Medium"/>
                <a:hlinkClick r:id="rId11">
                  <a:extLst>
                    <a:ext uri="{A12FA001-AC4F-418D-AE19-62706E023703}">
                      <ahyp:hlinkClr xmlns:ahyp="http://schemas.microsoft.com/office/drawing/2018/hyperlinkcolor" val="tx"/>
                    </a:ext>
                  </a:extLst>
                </a:hlinkClick>
              </a:rPr>
              <a:t>Tutorial: How to become REUSE-compliant</a:t>
            </a:r>
            <a:endParaRPr sz="1100" b="0" i="0" u="none" strike="noStrike" cap="none">
              <a:solidFill>
                <a:srgbClr val="000000"/>
              </a:solidFill>
              <a:latin typeface="Fira Sans Medium"/>
              <a:ea typeface="Fira Sans Medium"/>
              <a:cs typeface="Fira Sans Medium"/>
              <a:sym typeface="Fira Sans Medium"/>
            </a:endParaRPr>
          </a:p>
        </p:txBody>
      </p:sp>
      <p:sp>
        <p:nvSpPr>
          <p:cNvPr id="115" name="Google Shape;115;p2"/>
          <p:cNvSpPr/>
          <p:nvPr/>
        </p:nvSpPr>
        <p:spPr>
          <a:xfrm>
            <a:off x="1465182" y="11712162"/>
            <a:ext cx="233363" cy="233362"/>
          </a:xfrm>
          <a:custGeom>
            <a:avLst/>
            <a:gdLst/>
            <a:ahLst/>
            <a:cxnLst/>
            <a:rect l="l" t="t" r="r" b="b"/>
            <a:pathLst>
              <a:path w="233363" h="233362" extrusionOk="0">
                <a:moveTo>
                  <a:pt x="0" y="0"/>
                </a:moveTo>
                <a:lnTo>
                  <a:pt x="233362" y="0"/>
                </a:lnTo>
                <a:lnTo>
                  <a:pt x="233362" y="233362"/>
                </a:lnTo>
                <a:lnTo>
                  <a:pt x="0" y="233362"/>
                </a:lnTo>
                <a:lnTo>
                  <a:pt x="0" y="0"/>
                </a:lnTo>
                <a:close/>
              </a:path>
            </a:pathLst>
          </a:custGeom>
          <a:blipFill rotWithShape="1">
            <a:blip r:embed="rId12">
              <a:alphaModFix/>
            </a:blip>
            <a:stretch>
              <a:fillRect/>
            </a:stretch>
          </a:blipFill>
          <a:ln>
            <a:noFill/>
          </a:ln>
        </p:spPr>
      </p:sp>
      <p:sp>
        <p:nvSpPr>
          <p:cNvPr id="116" name="Google Shape;116;p2"/>
          <p:cNvSpPr/>
          <p:nvPr/>
        </p:nvSpPr>
        <p:spPr>
          <a:xfrm>
            <a:off x="1455657" y="14102190"/>
            <a:ext cx="233363" cy="233362"/>
          </a:xfrm>
          <a:custGeom>
            <a:avLst/>
            <a:gdLst/>
            <a:ahLst/>
            <a:cxnLst/>
            <a:rect l="l" t="t" r="r" b="b"/>
            <a:pathLst>
              <a:path w="233363" h="233362" extrusionOk="0">
                <a:moveTo>
                  <a:pt x="0" y="0"/>
                </a:moveTo>
                <a:lnTo>
                  <a:pt x="233362" y="0"/>
                </a:lnTo>
                <a:lnTo>
                  <a:pt x="233362" y="233362"/>
                </a:lnTo>
                <a:lnTo>
                  <a:pt x="0" y="233362"/>
                </a:lnTo>
                <a:lnTo>
                  <a:pt x="0" y="0"/>
                </a:lnTo>
                <a:close/>
              </a:path>
            </a:pathLst>
          </a:custGeom>
          <a:blipFill rotWithShape="1">
            <a:blip r:embed="rId12">
              <a:alphaModFix/>
            </a:blip>
            <a:stretch>
              <a:fillRect/>
            </a:stretch>
          </a:blipFill>
          <a:ln>
            <a:noFill/>
          </a:ln>
        </p:spPr>
      </p:sp>
      <p:sp>
        <p:nvSpPr>
          <p:cNvPr id="117" name="Google Shape;117;p2"/>
          <p:cNvSpPr/>
          <p:nvPr/>
        </p:nvSpPr>
        <p:spPr>
          <a:xfrm>
            <a:off x="5422696" y="15551615"/>
            <a:ext cx="1911722" cy="1911722"/>
          </a:xfrm>
          <a:custGeom>
            <a:avLst/>
            <a:gdLst/>
            <a:ahLst/>
            <a:cxnLst/>
            <a:rect l="l" t="t" r="r" b="b"/>
            <a:pathLst>
              <a:path w="1911722" h="1911722" extrusionOk="0">
                <a:moveTo>
                  <a:pt x="0" y="0"/>
                </a:moveTo>
                <a:lnTo>
                  <a:pt x="1911722" y="0"/>
                </a:lnTo>
                <a:lnTo>
                  <a:pt x="1911722" y="1911722"/>
                </a:lnTo>
                <a:lnTo>
                  <a:pt x="0" y="1911722"/>
                </a:lnTo>
                <a:lnTo>
                  <a:pt x="0" y="0"/>
                </a:lnTo>
                <a:close/>
              </a:path>
            </a:pathLst>
          </a:custGeom>
          <a:blipFill rotWithShape="1">
            <a:blip r:embed="rId13">
              <a:alphaModFix/>
            </a:blip>
            <a:stretch>
              <a:fillRect/>
            </a:stretch>
          </a:blipFill>
          <a:ln>
            <a:noFill/>
          </a:ln>
        </p:spPr>
      </p:sp>
      <p:sp>
        <p:nvSpPr>
          <p:cNvPr id="118" name="Google Shape;118;p2"/>
          <p:cNvSpPr txBox="1"/>
          <p:nvPr/>
        </p:nvSpPr>
        <p:spPr>
          <a:xfrm>
            <a:off x="1474707" y="12523473"/>
            <a:ext cx="5682300" cy="948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122A4B"/>
                </a:solidFill>
                <a:latin typeface="Fira Sans Medium"/>
                <a:ea typeface="Fira Sans Medium"/>
                <a:cs typeface="Fira Sans Medium"/>
                <a:sym typeface="Fira Sans Medium"/>
              </a:rPr>
              <a:t>Create a new file in the project’s root folder (top-level directory) and name it License.txt or License.md. Copy the text of the chosen licence in the file. The licence texts can be found at: </a:t>
            </a:r>
            <a:endParaRPr sz="1100" b="0" i="0" u="none" strike="noStrike" cap="none">
              <a:solidFill>
                <a:srgbClr val="000000"/>
              </a:solidFill>
              <a:latin typeface="Fira Sans Medium"/>
              <a:ea typeface="Fira Sans Medium"/>
              <a:cs typeface="Fira Sans Medium"/>
              <a:sym typeface="Fira Sans Medium"/>
            </a:endParaRPr>
          </a:p>
          <a:p>
            <a:pPr marL="259080" marR="0" lvl="1" indent="-123188" algn="l" rtl="0">
              <a:lnSpc>
                <a:spcPct val="115000"/>
              </a:lnSpc>
              <a:spcBef>
                <a:spcPts val="0"/>
              </a:spcBef>
              <a:spcAft>
                <a:spcPts val="0"/>
              </a:spcAft>
              <a:buClr>
                <a:srgbClr val="0EAFDF"/>
              </a:buClr>
              <a:buSzPts val="1100"/>
              <a:buFont typeface="Fira Sans Medium"/>
              <a:buChar char="•"/>
            </a:pPr>
            <a:r>
              <a:rPr lang="en-US" sz="1100" b="0" i="0" u="sng" strike="noStrike" cap="none">
                <a:solidFill>
                  <a:srgbClr val="0EAFDF"/>
                </a:solidFill>
                <a:latin typeface="Fira Sans Medium"/>
                <a:ea typeface="Fira Sans Medium"/>
                <a:cs typeface="Fira Sans Medium"/>
                <a:sym typeface="Fira Sans Medium"/>
                <a:hlinkClick r:id="rId14">
                  <a:extLst>
                    <a:ext uri="{A12FA001-AC4F-418D-AE19-62706E023703}">
                      <ahyp:hlinkClr xmlns:ahyp="http://schemas.microsoft.com/office/drawing/2018/hyperlinkcolor" val="tx"/>
                    </a:ext>
                  </a:extLst>
                </a:hlinkClick>
              </a:rPr>
              <a:t>choosealicense.com</a:t>
            </a:r>
            <a:endParaRPr sz="1100" b="0" i="0" u="none" strike="noStrike" cap="none">
              <a:solidFill>
                <a:srgbClr val="000000"/>
              </a:solidFill>
              <a:latin typeface="Fira Sans Medium"/>
              <a:ea typeface="Fira Sans Medium"/>
              <a:cs typeface="Fira Sans Medium"/>
              <a:sym typeface="Fira Sans Medium"/>
            </a:endParaRPr>
          </a:p>
          <a:p>
            <a:pPr marL="259080" marR="0" lvl="1" indent="-123188" algn="l" rtl="0">
              <a:lnSpc>
                <a:spcPct val="115000"/>
              </a:lnSpc>
              <a:spcBef>
                <a:spcPts val="0"/>
              </a:spcBef>
              <a:spcAft>
                <a:spcPts val="0"/>
              </a:spcAft>
              <a:buClr>
                <a:srgbClr val="0EAFDF"/>
              </a:buClr>
              <a:buSzPts val="1100"/>
              <a:buFont typeface="Fira Sans Medium"/>
              <a:buChar char="•"/>
            </a:pPr>
            <a:r>
              <a:rPr lang="en-US" sz="1100" b="0" i="0" u="sng" strike="noStrike" cap="none">
                <a:solidFill>
                  <a:srgbClr val="0EAFDF"/>
                </a:solidFill>
                <a:latin typeface="Fira Sans Medium"/>
                <a:ea typeface="Fira Sans Medium"/>
                <a:cs typeface="Fira Sans Medium"/>
                <a:sym typeface="Fira Sans Medium"/>
                <a:hlinkClick r:id="rId15">
                  <a:extLst>
                    <a:ext uri="{A12FA001-AC4F-418D-AE19-62706E023703}">
                      <ahyp:hlinkClr xmlns:ahyp="http://schemas.microsoft.com/office/drawing/2018/hyperlinkcolor" val="tx"/>
                    </a:ext>
                  </a:extLst>
                </a:hlinkClick>
              </a:rPr>
              <a:t>SPDX License List</a:t>
            </a:r>
            <a:endParaRPr sz="1100" b="0" i="0" u="none" strike="noStrike" cap="none">
              <a:solidFill>
                <a:srgbClr val="000000"/>
              </a:solidFill>
              <a:latin typeface="Fira Sans Medium"/>
              <a:ea typeface="Fira Sans Medium"/>
              <a:cs typeface="Fira Sans Medium"/>
              <a:sym typeface="Fira Sans Medium"/>
            </a:endParaRPr>
          </a:p>
        </p:txBody>
      </p:sp>
      <p:sp>
        <p:nvSpPr>
          <p:cNvPr id="119" name="Google Shape;119;p2"/>
          <p:cNvSpPr txBox="1"/>
          <p:nvPr/>
        </p:nvSpPr>
        <p:spPr>
          <a:xfrm>
            <a:off x="458400" y="209550"/>
            <a:ext cx="6698400" cy="1929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798"/>
              <a:buFont typeface="Arial"/>
              <a:buNone/>
            </a:pPr>
            <a:r>
              <a:rPr lang="en-US" sz="3798" b="1" i="0" u="none" strike="noStrike" cap="none">
                <a:solidFill>
                  <a:srgbClr val="FFFCF3"/>
                </a:solidFill>
                <a:latin typeface="Poppins"/>
                <a:ea typeface="Poppins"/>
                <a:cs typeface="Poppins"/>
                <a:sym typeface="Poppins"/>
              </a:rPr>
              <a:t>LICENSING RESEARCH SOFTWARE UNDER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798"/>
              <a:buFont typeface="Arial"/>
              <a:buNone/>
            </a:pPr>
            <a:r>
              <a:rPr lang="en-US" sz="3798" b="1" i="0" u="none" strike="noStrike" cap="none">
                <a:solidFill>
                  <a:srgbClr val="FFFCF3"/>
                </a:solidFill>
                <a:latin typeface="Poppins"/>
                <a:ea typeface="Poppins"/>
                <a:cs typeface="Poppins"/>
                <a:sym typeface="Poppins"/>
              </a:rPr>
              <a:t>AN OPEN LICENCE</a:t>
            </a:r>
            <a:r>
              <a:rPr lang="en-US" sz="3798" b="1" i="0" u="none" strike="noStrike" cap="none">
                <a:solidFill>
                  <a:srgbClr val="FFE3D1"/>
                </a:solidFill>
                <a:latin typeface="Poppins"/>
                <a:ea typeface="Poppins"/>
                <a:cs typeface="Poppins"/>
                <a:sym typeface="Poppins"/>
              </a:rPr>
              <a:t> </a:t>
            </a:r>
            <a:endParaRPr sz="1400" b="0" i="0" u="none" strike="noStrike" cap="none">
              <a:solidFill>
                <a:srgbClr val="000000"/>
              </a:solidFill>
              <a:latin typeface="Arial"/>
              <a:ea typeface="Arial"/>
              <a:cs typeface="Arial"/>
              <a:sym typeface="Arial"/>
            </a:endParaRPr>
          </a:p>
        </p:txBody>
      </p:sp>
      <p:sp>
        <p:nvSpPr>
          <p:cNvPr id="120" name="Google Shape;120;p2"/>
          <p:cNvSpPr txBox="1"/>
          <p:nvPr/>
        </p:nvSpPr>
        <p:spPr>
          <a:xfrm>
            <a:off x="458397" y="2311911"/>
            <a:ext cx="6698400" cy="1707000"/>
          </a:xfrm>
          <a:prstGeom prst="rect">
            <a:avLst/>
          </a:prstGeom>
          <a:noFill/>
          <a:ln>
            <a:noFill/>
          </a:ln>
        </p:spPr>
        <p:txBody>
          <a:bodyPr spcFirstLastPara="1" wrap="square" lIns="0" tIns="0" rIns="0" bIns="0" anchor="t" anchorCtr="0">
            <a:spAutoFit/>
          </a:bodyPr>
          <a:lstStyle/>
          <a:p>
            <a:pPr marL="0" marR="0" lvl="0" indent="0" algn="just" rtl="0">
              <a:lnSpc>
                <a:spcPct val="150031"/>
              </a:lnSpc>
              <a:spcBef>
                <a:spcPts val="0"/>
              </a:spcBef>
              <a:spcAft>
                <a:spcPts val="0"/>
              </a:spcAft>
              <a:buClr>
                <a:srgbClr val="000000"/>
              </a:buClr>
              <a:buSzPts val="1599"/>
              <a:buFont typeface="Arial"/>
              <a:buNone/>
            </a:pPr>
            <a:r>
              <a:rPr lang="en-US" sz="1599" b="1" i="0" u="none" strike="noStrike" cap="none">
                <a:solidFill>
                  <a:srgbClr val="FFFFFF"/>
                </a:solidFill>
                <a:latin typeface="Poppins SemiBold"/>
                <a:ea typeface="Poppins SemiBold"/>
                <a:cs typeface="Poppins SemiBold"/>
                <a:sym typeface="Poppins SemiBold"/>
              </a:rPr>
              <a:t>WHAT IS A LICENCE?</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100"/>
              <a:buFont typeface="Arial"/>
              <a:buNone/>
            </a:pPr>
            <a:r>
              <a:rPr lang="en-US" sz="1100" b="0" i="0" u="none" strike="noStrike" cap="none">
                <a:solidFill>
                  <a:srgbClr val="FFFFFF"/>
                </a:solidFill>
                <a:latin typeface="Fira Sans Medium"/>
                <a:ea typeface="Fira Sans Medium"/>
                <a:cs typeface="Fira Sans Medium"/>
                <a:sym typeface="Fira Sans Medium"/>
              </a:rPr>
              <a:t>A licence is a legal statement that explains how others can use (e.g. modify, share or distribute) software and under what conditions. It ensures that software is used legally and protects both developers and users. Choosing a licence early, ideally at the beginning of the software development project, helps prevent legal and compatibility issues. </a:t>
            </a:r>
            <a:endParaRPr sz="1100" b="0" i="0" u="none" strike="noStrike" cap="none">
              <a:solidFill>
                <a:srgbClr val="000000"/>
              </a:solidFill>
              <a:latin typeface="Fira Sans Medium"/>
              <a:ea typeface="Fira Sans Medium"/>
              <a:cs typeface="Fira Sans Medium"/>
              <a:sym typeface="Fira Sans Medium"/>
            </a:endParaRPr>
          </a:p>
          <a:p>
            <a:pPr marL="0" marR="0" lvl="0" indent="0" algn="just" rtl="0">
              <a:lnSpc>
                <a:spcPct val="115000"/>
              </a:lnSpc>
              <a:spcBef>
                <a:spcPts val="0"/>
              </a:spcBef>
              <a:spcAft>
                <a:spcPts val="0"/>
              </a:spcAft>
              <a:buClr>
                <a:srgbClr val="000000"/>
              </a:buClr>
              <a:buSzPts val="1100"/>
              <a:buFont typeface="Arial"/>
              <a:buNone/>
            </a:pPr>
            <a:r>
              <a:rPr lang="en-US" sz="1100" b="0" i="0" u="none" strike="noStrike" cap="none">
                <a:solidFill>
                  <a:srgbClr val="FFFFFF"/>
                </a:solidFill>
                <a:latin typeface="Fira Sans Medium"/>
                <a:ea typeface="Fira Sans Medium"/>
                <a:cs typeface="Fira Sans Medium"/>
                <a:sym typeface="Fira Sans Medium"/>
              </a:rPr>
              <a:t>This guide for open science trainers is designed to help them provide practical guidance on licensing research software. It covers common license types, how to select a license, and practical steps to apply it.</a:t>
            </a:r>
            <a:endParaRPr sz="1100" b="0" i="0" u="none" strike="noStrike" cap="none">
              <a:solidFill>
                <a:srgbClr val="000000"/>
              </a:solidFill>
              <a:latin typeface="Fira Sans Medium"/>
              <a:ea typeface="Fira Sans Medium"/>
              <a:cs typeface="Fira Sans Medium"/>
              <a:sym typeface="Fira Sans Medium"/>
            </a:endParaRPr>
          </a:p>
          <a:p>
            <a:pPr marL="0" marR="0" lvl="0" indent="0" algn="just" rtl="0">
              <a:lnSpc>
                <a:spcPct val="115000"/>
              </a:lnSpc>
              <a:spcBef>
                <a:spcPts val="0"/>
              </a:spcBef>
              <a:spcAft>
                <a:spcPts val="0"/>
              </a:spcAft>
              <a:buClr>
                <a:srgbClr val="000000"/>
              </a:buClr>
              <a:buSzPts val="1100"/>
              <a:buFont typeface="Arial"/>
              <a:buNone/>
            </a:pPr>
            <a:endParaRPr sz="1100" b="0" i="0" u="none" strike="noStrike" cap="none">
              <a:solidFill>
                <a:srgbClr val="FFFFFF"/>
              </a:solidFill>
              <a:latin typeface="Fira Sans Medium"/>
              <a:ea typeface="Fira Sans Medium"/>
              <a:cs typeface="Fira Sans Medium"/>
              <a:sym typeface="Fira Sans Medium"/>
            </a:endParaRPr>
          </a:p>
        </p:txBody>
      </p:sp>
      <p:sp>
        <p:nvSpPr>
          <p:cNvPr id="121" name="Google Shape;121;p2"/>
          <p:cNvSpPr txBox="1"/>
          <p:nvPr/>
        </p:nvSpPr>
        <p:spPr>
          <a:xfrm>
            <a:off x="1474707" y="9800668"/>
            <a:ext cx="5682300" cy="3639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122A4B"/>
                </a:solidFill>
                <a:latin typeface="Fira Sans Medium"/>
                <a:ea typeface="Fira Sans Medium"/>
                <a:cs typeface="Fira Sans Medium"/>
                <a:sym typeface="Fira Sans Medium"/>
              </a:rPr>
              <a:t>Use tools that explain licenses in plain language like </a:t>
            </a:r>
            <a:r>
              <a:rPr lang="en-US" sz="1100" b="0" i="0" u="sng" strike="noStrike" cap="none">
                <a:solidFill>
                  <a:srgbClr val="0EAFDF"/>
                </a:solidFill>
                <a:latin typeface="Fira Sans Medium"/>
                <a:ea typeface="Fira Sans Medium"/>
                <a:cs typeface="Fira Sans Medium"/>
                <a:sym typeface="Fira Sans Medium"/>
                <a:hlinkClick r:id="rId14">
                  <a:extLst>
                    <a:ext uri="{A12FA001-AC4F-418D-AE19-62706E023703}">
                      <ahyp:hlinkClr xmlns:ahyp="http://schemas.microsoft.com/office/drawing/2018/hyperlinkcolor" val="tx"/>
                    </a:ext>
                  </a:extLst>
                </a:hlinkClick>
              </a:rPr>
              <a:t>choosealicense.com</a:t>
            </a:r>
            <a:r>
              <a:rPr lang="en-US" sz="1100" b="0" i="0" u="none" strike="noStrike" cap="none">
                <a:solidFill>
                  <a:srgbClr val="122A4B"/>
                </a:solidFill>
                <a:latin typeface="Fira Sans Medium"/>
                <a:ea typeface="Fira Sans Medium"/>
                <a:cs typeface="Fira Sans Medium"/>
                <a:sym typeface="Fira Sans Medium"/>
              </a:rPr>
              <a:t> to find the appropriate licence. </a:t>
            </a:r>
            <a:endParaRPr sz="1100" b="0" i="0" u="none" strike="noStrike" cap="none">
              <a:solidFill>
                <a:srgbClr val="000000"/>
              </a:solidFill>
              <a:latin typeface="Fira Sans Medium"/>
              <a:ea typeface="Fira Sans Medium"/>
              <a:cs typeface="Fira Sans Medium"/>
              <a:sym typeface="Fira Sans Medium"/>
            </a:endParaRPr>
          </a:p>
        </p:txBody>
      </p:sp>
      <p:sp>
        <p:nvSpPr>
          <p:cNvPr id="122" name="Google Shape;122;p2"/>
          <p:cNvSpPr txBox="1"/>
          <p:nvPr/>
        </p:nvSpPr>
        <p:spPr>
          <a:xfrm>
            <a:off x="506897" y="9897610"/>
            <a:ext cx="785915" cy="352425"/>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Clr>
                <a:srgbClr val="000000"/>
              </a:buClr>
              <a:buSzPts val="2299"/>
              <a:buFont typeface="Arial"/>
              <a:buNone/>
            </a:pPr>
            <a:r>
              <a:rPr lang="en-US" sz="2299" b="1" i="0" u="none" strike="noStrike" cap="none">
                <a:solidFill>
                  <a:srgbClr val="FFFFFF"/>
                </a:solidFill>
                <a:latin typeface="Poppins"/>
                <a:ea typeface="Poppins"/>
                <a:cs typeface="Poppins"/>
                <a:sym typeface="Poppins"/>
              </a:rPr>
              <a:t>01</a:t>
            </a:r>
            <a:endParaRPr sz="1400" b="0" i="0" u="none" strike="noStrike" cap="none">
              <a:solidFill>
                <a:srgbClr val="000000"/>
              </a:solidFill>
              <a:latin typeface="Arial"/>
              <a:ea typeface="Arial"/>
              <a:cs typeface="Arial"/>
              <a:sym typeface="Arial"/>
            </a:endParaRPr>
          </a:p>
        </p:txBody>
      </p:sp>
      <p:sp>
        <p:nvSpPr>
          <p:cNvPr id="123" name="Google Shape;123;p2"/>
          <p:cNvSpPr txBox="1"/>
          <p:nvPr/>
        </p:nvSpPr>
        <p:spPr>
          <a:xfrm>
            <a:off x="506897" y="10879294"/>
            <a:ext cx="785915" cy="352425"/>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Clr>
                <a:srgbClr val="000000"/>
              </a:buClr>
              <a:buSzPts val="2299"/>
              <a:buFont typeface="Arial"/>
              <a:buNone/>
            </a:pPr>
            <a:r>
              <a:rPr lang="en-US" sz="2299" b="1" i="0" u="none" strike="noStrike" cap="none">
                <a:solidFill>
                  <a:srgbClr val="FFFFFF"/>
                </a:solidFill>
                <a:latin typeface="Poppins"/>
                <a:ea typeface="Poppins"/>
                <a:cs typeface="Poppins"/>
                <a:sym typeface="Poppins"/>
              </a:rPr>
              <a:t>02</a:t>
            </a:r>
            <a:endParaRPr sz="1400" b="0" i="0" u="none" strike="noStrike" cap="none">
              <a:solidFill>
                <a:srgbClr val="000000"/>
              </a:solidFill>
              <a:latin typeface="Arial"/>
              <a:ea typeface="Arial"/>
              <a:cs typeface="Arial"/>
              <a:sym typeface="Arial"/>
            </a:endParaRPr>
          </a:p>
        </p:txBody>
      </p:sp>
      <p:sp>
        <p:nvSpPr>
          <p:cNvPr id="124" name="Google Shape;124;p2"/>
          <p:cNvSpPr txBox="1"/>
          <p:nvPr/>
        </p:nvSpPr>
        <p:spPr>
          <a:xfrm>
            <a:off x="514381" y="12712284"/>
            <a:ext cx="786000" cy="354000"/>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Clr>
                <a:srgbClr val="000000"/>
              </a:buClr>
              <a:buSzPts val="2299"/>
              <a:buFont typeface="Arial"/>
              <a:buNone/>
            </a:pPr>
            <a:r>
              <a:rPr lang="en-US" sz="2299" b="1" i="0" u="none" strike="noStrike" cap="none">
                <a:solidFill>
                  <a:srgbClr val="FFFFFF"/>
                </a:solidFill>
                <a:latin typeface="Poppins"/>
                <a:ea typeface="Poppins"/>
                <a:cs typeface="Poppins"/>
                <a:sym typeface="Poppins"/>
              </a:rPr>
              <a:t>03</a:t>
            </a:r>
            <a:endParaRPr sz="1400" b="0" i="0" u="none" strike="noStrike" cap="none">
              <a:solidFill>
                <a:srgbClr val="000000"/>
              </a:solidFill>
              <a:latin typeface="Arial"/>
              <a:ea typeface="Arial"/>
              <a:cs typeface="Arial"/>
              <a:sym typeface="Arial"/>
            </a:endParaRPr>
          </a:p>
        </p:txBody>
      </p:sp>
      <p:sp>
        <p:nvSpPr>
          <p:cNvPr id="125" name="Google Shape;125;p2"/>
          <p:cNvSpPr txBox="1"/>
          <p:nvPr/>
        </p:nvSpPr>
        <p:spPr>
          <a:xfrm>
            <a:off x="521866" y="13914071"/>
            <a:ext cx="785915" cy="352425"/>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Clr>
                <a:srgbClr val="000000"/>
              </a:buClr>
              <a:buSzPts val="2299"/>
              <a:buFont typeface="Arial"/>
              <a:buNone/>
            </a:pPr>
            <a:r>
              <a:rPr lang="en-US" sz="2299" b="1" i="0" u="none" strike="noStrike" cap="none">
                <a:solidFill>
                  <a:srgbClr val="FFFFFF"/>
                </a:solidFill>
                <a:latin typeface="Poppins"/>
                <a:ea typeface="Poppins"/>
                <a:cs typeface="Poppins"/>
                <a:sym typeface="Poppins"/>
              </a:rPr>
              <a:t>04</a:t>
            </a:r>
            <a:endParaRPr sz="1400" b="0" i="0" u="none" strike="noStrike" cap="none">
              <a:solidFill>
                <a:srgbClr val="000000"/>
              </a:solidFill>
              <a:latin typeface="Arial"/>
              <a:ea typeface="Arial"/>
              <a:cs typeface="Arial"/>
              <a:sym typeface="Arial"/>
            </a:endParaRPr>
          </a:p>
        </p:txBody>
      </p:sp>
      <p:sp>
        <p:nvSpPr>
          <p:cNvPr id="126" name="Google Shape;126;p2"/>
          <p:cNvSpPr txBox="1"/>
          <p:nvPr/>
        </p:nvSpPr>
        <p:spPr>
          <a:xfrm>
            <a:off x="514381" y="14854763"/>
            <a:ext cx="785915" cy="352425"/>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Clr>
                <a:srgbClr val="000000"/>
              </a:buClr>
              <a:buSzPts val="2299"/>
              <a:buFont typeface="Arial"/>
              <a:buNone/>
            </a:pPr>
            <a:r>
              <a:rPr lang="en-US" sz="2299" b="1" i="0" u="none" strike="noStrike" cap="none">
                <a:solidFill>
                  <a:srgbClr val="FFFFFF"/>
                </a:solidFill>
                <a:latin typeface="Poppins"/>
                <a:ea typeface="Poppins"/>
                <a:cs typeface="Poppins"/>
                <a:sym typeface="Poppins"/>
              </a:rPr>
              <a:t>05</a:t>
            </a:r>
            <a:endParaRPr sz="1400" b="0" i="0" u="none" strike="noStrike" cap="none">
              <a:solidFill>
                <a:srgbClr val="000000"/>
              </a:solidFill>
              <a:latin typeface="Arial"/>
              <a:ea typeface="Arial"/>
              <a:cs typeface="Arial"/>
              <a:sym typeface="Arial"/>
            </a:endParaRPr>
          </a:p>
        </p:txBody>
      </p:sp>
      <p:sp>
        <p:nvSpPr>
          <p:cNvPr id="127" name="Google Shape;127;p2"/>
          <p:cNvSpPr txBox="1"/>
          <p:nvPr/>
        </p:nvSpPr>
        <p:spPr>
          <a:xfrm>
            <a:off x="253177" y="17738325"/>
            <a:ext cx="5760600" cy="113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600"/>
              <a:buFont typeface="Arial"/>
              <a:buNone/>
            </a:pPr>
            <a:r>
              <a:rPr lang="en-US" sz="1600" b="1" i="0" u="none" strike="noStrike" cap="none">
                <a:solidFill>
                  <a:srgbClr val="FFFCF3"/>
                </a:solidFill>
                <a:latin typeface="Poppins"/>
                <a:ea typeface="Poppins"/>
                <a:cs typeface="Poppins"/>
                <a:sym typeface="Poppins"/>
              </a:rPr>
              <a:t>SELECTED RESOURCES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400"/>
              <a:buFont typeface="Arial"/>
              <a:buNone/>
            </a:pPr>
            <a:r>
              <a:rPr lang="en-US" sz="400" b="1" i="0" u="none" strike="noStrike" cap="none">
                <a:solidFill>
                  <a:srgbClr val="FF751F"/>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a:p>
            <a:pPr marL="259079" marR="0" lvl="1" indent="-123252" algn="l" rtl="0">
              <a:lnSpc>
                <a:spcPct val="115000"/>
              </a:lnSpc>
              <a:spcBef>
                <a:spcPts val="0"/>
              </a:spcBef>
              <a:spcAft>
                <a:spcPts val="0"/>
              </a:spcAft>
              <a:buClr>
                <a:srgbClr val="FFFFFF"/>
              </a:buClr>
              <a:buSzPts val="1100"/>
              <a:buFont typeface="Fira Sans Medium"/>
              <a:buChar char="•"/>
            </a:pPr>
            <a:r>
              <a:rPr lang="en-US" sz="1100" b="0" i="0" u="sng" strike="noStrike" cap="none">
                <a:solidFill>
                  <a:srgbClr val="FFFFFF"/>
                </a:solidFill>
                <a:latin typeface="Fira Sans Medium"/>
                <a:ea typeface="Fira Sans Medium"/>
                <a:cs typeface="Fira Sans Medium"/>
                <a:sym typeface="Fira Sans Medium"/>
                <a:hlinkClick r:id="rId16">
                  <a:extLst>
                    <a:ext uri="{A12FA001-AC4F-418D-AE19-62706E023703}">
                      <ahyp:hlinkClr xmlns:ahyp="http://schemas.microsoft.com/office/drawing/2018/hyperlinkcolor" val="tx"/>
                    </a:ext>
                  </a:extLst>
                </a:hlinkClick>
              </a:rPr>
              <a:t>What is ‘Free/Libre’ or ‘Open Source’ software? The Turing Way</a:t>
            </a:r>
            <a:endParaRPr sz="1100" b="0" i="0" u="none" strike="noStrike" cap="none">
              <a:solidFill>
                <a:srgbClr val="000000"/>
              </a:solidFill>
              <a:latin typeface="Fira Sans Medium"/>
              <a:ea typeface="Fira Sans Medium"/>
              <a:cs typeface="Fira Sans Medium"/>
              <a:sym typeface="Fira Sans Medium"/>
            </a:endParaRPr>
          </a:p>
          <a:p>
            <a:pPr marL="259079" marR="0" lvl="1" indent="-123252" algn="l" rtl="0">
              <a:lnSpc>
                <a:spcPct val="115000"/>
              </a:lnSpc>
              <a:spcBef>
                <a:spcPts val="0"/>
              </a:spcBef>
              <a:spcAft>
                <a:spcPts val="0"/>
              </a:spcAft>
              <a:buClr>
                <a:srgbClr val="FFFFFF"/>
              </a:buClr>
              <a:buSzPts val="1100"/>
              <a:buFont typeface="Fira Sans Medium"/>
              <a:buChar char="•"/>
            </a:pPr>
            <a:r>
              <a:rPr lang="en-US" sz="1100" b="0" i="0" u="sng" strike="noStrike" cap="none">
                <a:solidFill>
                  <a:srgbClr val="FFFFFF"/>
                </a:solidFill>
                <a:latin typeface="Fira Sans Medium"/>
                <a:ea typeface="Fira Sans Medium"/>
                <a:cs typeface="Fira Sans Medium"/>
                <a:sym typeface="Fira Sans Medium"/>
                <a:hlinkClick r:id="rId17">
                  <a:extLst>
                    <a:ext uri="{A12FA001-AC4F-418D-AE19-62706E023703}">
                      <ahyp:hlinkClr xmlns:ahyp="http://schemas.microsoft.com/office/drawing/2018/hyperlinkcolor" val="tx"/>
                    </a:ext>
                  </a:extLst>
                </a:hlinkClick>
              </a:rPr>
              <a:t>Licenses – Open Source Initiative</a:t>
            </a:r>
            <a:r>
              <a:rPr lang="en-US" sz="1100" b="0" i="0" u="sng" strike="noStrike" cap="none">
                <a:solidFill>
                  <a:srgbClr val="FFFFFF"/>
                </a:solidFill>
                <a:latin typeface="Fira Sans Medium"/>
                <a:ea typeface="Fira Sans Medium"/>
                <a:cs typeface="Fira Sans Medium"/>
                <a:sym typeface="Fira Sans Medium"/>
                <a:hlinkClick r:id="rId18">
                  <a:extLst>
                    <a:ext uri="{A12FA001-AC4F-418D-AE19-62706E023703}">
                      <ahyp:hlinkClr xmlns:ahyp="http://schemas.microsoft.com/office/drawing/2018/hyperlinkcolor" val="tx"/>
                    </a:ext>
                  </a:extLst>
                </a:hlinkClick>
              </a:rPr>
              <a:t> </a:t>
            </a:r>
            <a:endParaRPr sz="1100" b="0" i="0" u="none" strike="noStrike" cap="none">
              <a:solidFill>
                <a:srgbClr val="000000"/>
              </a:solidFill>
              <a:latin typeface="Fira Sans Medium"/>
              <a:ea typeface="Fira Sans Medium"/>
              <a:cs typeface="Fira Sans Medium"/>
              <a:sym typeface="Fira Sans Medium"/>
            </a:endParaRPr>
          </a:p>
          <a:p>
            <a:pPr marL="259079" marR="0" lvl="1" indent="-123252" algn="l" rtl="0">
              <a:lnSpc>
                <a:spcPct val="115000"/>
              </a:lnSpc>
              <a:spcBef>
                <a:spcPts val="0"/>
              </a:spcBef>
              <a:spcAft>
                <a:spcPts val="0"/>
              </a:spcAft>
              <a:buClr>
                <a:srgbClr val="FFFFFF"/>
              </a:buClr>
              <a:buSzPts val="1100"/>
              <a:buFont typeface="Fira Sans Medium"/>
              <a:buChar char="•"/>
            </a:pPr>
            <a:r>
              <a:rPr lang="en-US" sz="1100" b="0" i="0" u="sng" strike="noStrike" cap="none">
                <a:solidFill>
                  <a:srgbClr val="FFFFFF"/>
                </a:solidFill>
                <a:latin typeface="Fira Sans Medium"/>
                <a:ea typeface="Fira Sans Medium"/>
                <a:cs typeface="Fira Sans Medium"/>
                <a:sym typeface="Fira Sans Medium"/>
                <a:hlinkClick r:id="rId19">
                  <a:extLst>
                    <a:ext uri="{A12FA001-AC4F-418D-AE19-62706E023703}">
                      <ahyp:hlinkClr xmlns:ahyp="http://schemas.microsoft.com/office/drawing/2018/hyperlinkcolor" val="tx"/>
                    </a:ext>
                  </a:extLst>
                </a:hlinkClick>
              </a:rPr>
              <a:t>Open source licenses: What, which, and why - Ars Technica</a:t>
            </a:r>
            <a:r>
              <a:rPr lang="en-US" sz="1100" b="0" i="0" u="sng" strike="noStrike" cap="none">
                <a:solidFill>
                  <a:srgbClr val="FFFFFF"/>
                </a:solidFill>
                <a:latin typeface="Fira Sans Medium"/>
                <a:ea typeface="Fira Sans Medium"/>
                <a:cs typeface="Fira Sans Medium"/>
                <a:sym typeface="Fira Sans Medium"/>
                <a:hlinkClick r:id="rId18">
                  <a:extLst>
                    <a:ext uri="{A12FA001-AC4F-418D-AE19-62706E023703}">
                      <ahyp:hlinkClr xmlns:ahyp="http://schemas.microsoft.com/office/drawing/2018/hyperlinkcolor" val="tx"/>
                    </a:ext>
                  </a:extLst>
                </a:hlinkClick>
              </a:rPr>
              <a:t> </a:t>
            </a:r>
            <a:endParaRPr sz="1100" b="0" i="0" u="none" strike="noStrike" cap="none">
              <a:solidFill>
                <a:srgbClr val="000000"/>
              </a:solidFill>
              <a:latin typeface="Fira Sans Medium"/>
              <a:ea typeface="Fira Sans Medium"/>
              <a:cs typeface="Fira Sans Medium"/>
              <a:sym typeface="Fira Sans Medium"/>
            </a:endParaRPr>
          </a:p>
          <a:p>
            <a:pPr marL="259079" marR="0" lvl="1" indent="-129540" algn="l" rtl="0">
              <a:lnSpc>
                <a:spcPct val="115000"/>
              </a:lnSpc>
              <a:spcBef>
                <a:spcPts val="0"/>
              </a:spcBef>
              <a:spcAft>
                <a:spcPts val="0"/>
              </a:spcAft>
              <a:buClr>
                <a:srgbClr val="FFFFFF"/>
              </a:buClr>
              <a:buSzPts val="1199"/>
              <a:buFont typeface="Arial"/>
              <a:buChar char="•"/>
            </a:pPr>
            <a:r>
              <a:rPr lang="en-US" sz="1100" b="0" i="0" u="sng" strike="noStrike" cap="none">
                <a:solidFill>
                  <a:srgbClr val="FFFFFF"/>
                </a:solidFill>
                <a:latin typeface="Fira Sans Medium"/>
                <a:ea typeface="Fira Sans Medium"/>
                <a:cs typeface="Fira Sans Medium"/>
                <a:sym typeface="Fira Sans Medium"/>
                <a:hlinkClick r:id="rId20">
                  <a:extLst>
                    <a:ext uri="{A12FA001-AC4F-418D-AE19-62706E023703}">
                      <ahyp:hlinkClr xmlns:ahyp="http://schemas.microsoft.com/office/drawing/2018/hyperlinkcolor" val="tx"/>
                    </a:ext>
                  </a:extLst>
                </a:hlinkClick>
              </a:rPr>
              <a:t>Find and compare software licenses | Interoperable Europe Portal</a:t>
            </a:r>
            <a:r>
              <a:rPr lang="en-US" sz="1199" b="1" i="0" u="sng" strike="noStrike" cap="none">
                <a:solidFill>
                  <a:srgbClr val="FFFFFF"/>
                </a:solidFill>
                <a:latin typeface="Open Sans Medium"/>
                <a:ea typeface="Open Sans Medium"/>
                <a:cs typeface="Open Sans Medium"/>
                <a:sym typeface="Open Sans Medium"/>
                <a:hlinkClick r:id="rId18">
                  <a:extLst>
                    <a:ext uri="{A12FA001-AC4F-418D-AE19-62706E023703}">
                      <ahyp:hlinkClr xmlns:ahyp="http://schemas.microsoft.com/office/drawing/2018/hyperlinkcolor" val="tx"/>
                    </a:ext>
                  </a:extLst>
                </a:hlinkClick>
              </a:rPr>
              <a:t> </a:t>
            </a:r>
            <a:endParaRPr sz="1400" b="0" i="0" u="none" strike="noStrike" cap="none">
              <a:solidFill>
                <a:srgbClr val="000000"/>
              </a:solidFill>
              <a:latin typeface="Arial"/>
              <a:ea typeface="Arial"/>
              <a:cs typeface="Arial"/>
              <a:sym typeface="Arial"/>
            </a:endParaRPr>
          </a:p>
        </p:txBody>
      </p:sp>
      <p:sp>
        <p:nvSpPr>
          <p:cNvPr id="128" name="Google Shape;128;p2"/>
          <p:cNvSpPr txBox="1"/>
          <p:nvPr/>
        </p:nvSpPr>
        <p:spPr>
          <a:xfrm>
            <a:off x="253175" y="15733900"/>
            <a:ext cx="5169600" cy="1594500"/>
          </a:xfrm>
          <a:prstGeom prst="rect">
            <a:avLst/>
          </a:prstGeom>
          <a:noFill/>
          <a:ln>
            <a:noFill/>
          </a:ln>
        </p:spPr>
        <p:txBody>
          <a:bodyPr spcFirstLastPara="1" wrap="square" lIns="0" tIns="0" rIns="0" bIns="0" anchor="t" anchorCtr="0">
            <a:spAutoFit/>
          </a:bodyPr>
          <a:lstStyle/>
          <a:p>
            <a:pPr marL="0" marR="0" lvl="0" indent="0" algn="l" rtl="0">
              <a:lnSpc>
                <a:spcPct val="120012"/>
              </a:lnSpc>
              <a:spcBef>
                <a:spcPts val="0"/>
              </a:spcBef>
              <a:spcAft>
                <a:spcPts val="0"/>
              </a:spcAft>
              <a:buClr>
                <a:srgbClr val="000000"/>
              </a:buClr>
              <a:buSzPts val="1599"/>
              <a:buFont typeface="Arial"/>
              <a:buNone/>
            </a:pPr>
            <a:r>
              <a:rPr lang="en-US" sz="1599" b="1" i="0" u="none" strike="noStrike" cap="none">
                <a:solidFill>
                  <a:srgbClr val="FFFCF3"/>
                </a:solidFill>
                <a:latin typeface="Poppins"/>
                <a:ea typeface="Poppins"/>
                <a:cs typeface="Poppins"/>
                <a:sym typeface="Poppins"/>
              </a:rPr>
              <a:t>TAKE ACTION!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FF751F"/>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a:p>
            <a:pPr marL="302260" marR="0" lvl="1" indent="-151130" algn="l" rtl="0">
              <a:lnSpc>
                <a:spcPct val="115000"/>
              </a:lnSpc>
              <a:spcBef>
                <a:spcPts val="0"/>
              </a:spcBef>
              <a:spcAft>
                <a:spcPts val="0"/>
              </a:spcAft>
              <a:buClr>
                <a:srgbClr val="FFFFFF"/>
              </a:buClr>
              <a:buSzPts val="1400"/>
              <a:buFont typeface="Fira Sans SemiBold"/>
              <a:buChar char="•"/>
            </a:pPr>
            <a:r>
              <a:rPr lang="en-US" sz="1400" b="0" i="0" u="none" strike="noStrike" cap="none">
                <a:solidFill>
                  <a:srgbClr val="FFFFFF"/>
                </a:solidFill>
                <a:latin typeface="Fira Sans SemiBold"/>
                <a:ea typeface="Fira Sans SemiBold"/>
                <a:cs typeface="Fira Sans SemiBold"/>
                <a:sym typeface="Fira Sans SemiBold"/>
              </a:rPr>
              <a:t>Educate researchers about software licensing and its importance.</a:t>
            </a:r>
            <a:endParaRPr sz="1400" b="0" i="0" u="none" strike="noStrike" cap="none">
              <a:solidFill>
                <a:srgbClr val="000000"/>
              </a:solidFill>
              <a:latin typeface="Fira Sans SemiBold"/>
              <a:ea typeface="Fira Sans SemiBold"/>
              <a:cs typeface="Fira Sans SemiBold"/>
              <a:sym typeface="Fira Sans SemiBold"/>
            </a:endParaRPr>
          </a:p>
          <a:p>
            <a:pPr marL="302260" marR="0" lvl="1" indent="-151130" algn="l" rtl="0">
              <a:lnSpc>
                <a:spcPct val="115000"/>
              </a:lnSpc>
              <a:spcBef>
                <a:spcPts val="0"/>
              </a:spcBef>
              <a:spcAft>
                <a:spcPts val="0"/>
              </a:spcAft>
              <a:buClr>
                <a:srgbClr val="FFFFFF"/>
              </a:buClr>
              <a:buSzPts val="1400"/>
              <a:buFont typeface="Fira Sans SemiBold"/>
              <a:buChar char="•"/>
            </a:pPr>
            <a:r>
              <a:rPr lang="en-US" sz="1400" b="0" i="0" u="none" strike="noStrike" cap="none">
                <a:solidFill>
                  <a:srgbClr val="FFFFFF"/>
                </a:solidFill>
                <a:latin typeface="Fira Sans SemiBold"/>
                <a:ea typeface="Fira Sans SemiBold"/>
                <a:cs typeface="Fira Sans SemiBold"/>
                <a:sym typeface="Fira Sans SemiBold"/>
              </a:rPr>
              <a:t>Help them select and implement licenses</a:t>
            </a:r>
            <a:endParaRPr sz="1400" b="0" i="0" u="none" strike="noStrike" cap="none">
              <a:solidFill>
                <a:srgbClr val="000000"/>
              </a:solidFill>
              <a:latin typeface="Fira Sans SemiBold"/>
              <a:ea typeface="Fira Sans SemiBold"/>
              <a:cs typeface="Fira Sans SemiBold"/>
              <a:sym typeface="Fira Sans SemiBold"/>
            </a:endParaRPr>
          </a:p>
          <a:p>
            <a:pPr marL="302260" marR="0" lvl="1" indent="-151130" algn="l" rtl="0">
              <a:lnSpc>
                <a:spcPct val="115000"/>
              </a:lnSpc>
              <a:spcBef>
                <a:spcPts val="0"/>
              </a:spcBef>
              <a:spcAft>
                <a:spcPts val="0"/>
              </a:spcAft>
              <a:buClr>
                <a:srgbClr val="FFFFFF"/>
              </a:buClr>
              <a:buSzPts val="1400"/>
              <a:buFont typeface="Fira Sans SemiBold"/>
              <a:buChar char="•"/>
            </a:pPr>
            <a:r>
              <a:rPr lang="en-US" sz="1400" b="0" i="0" u="none" strike="noStrike" cap="none">
                <a:solidFill>
                  <a:srgbClr val="FFFFFF"/>
                </a:solidFill>
                <a:latin typeface="Fira Sans SemiBold"/>
                <a:ea typeface="Fira Sans SemiBold"/>
                <a:cs typeface="Fira Sans SemiBold"/>
                <a:sym typeface="Fira Sans SemiBold"/>
              </a:rPr>
              <a:t>Promote good licensing practices</a:t>
            </a:r>
            <a:endParaRPr sz="1400" b="0" i="0" u="none" strike="noStrike" cap="none">
              <a:solidFill>
                <a:srgbClr val="000000"/>
              </a:solidFill>
              <a:latin typeface="Fira Sans SemiBold"/>
              <a:ea typeface="Fira Sans SemiBold"/>
              <a:cs typeface="Fira Sans SemiBold"/>
              <a:sym typeface="Fira Sans SemiBold"/>
            </a:endParaRPr>
          </a:p>
          <a:p>
            <a:pPr marL="302260" marR="0" lvl="1" indent="-151130" algn="l" rtl="0">
              <a:lnSpc>
                <a:spcPct val="115000"/>
              </a:lnSpc>
              <a:spcBef>
                <a:spcPts val="0"/>
              </a:spcBef>
              <a:spcAft>
                <a:spcPts val="0"/>
              </a:spcAft>
              <a:buClr>
                <a:srgbClr val="FFFFFF"/>
              </a:buClr>
              <a:buSzPts val="1400"/>
              <a:buFont typeface="Fira Sans SemiBold"/>
              <a:buChar char="•"/>
            </a:pPr>
            <a:r>
              <a:rPr lang="en-US" sz="1400" b="0" i="0" u="none" strike="noStrike" cap="none">
                <a:solidFill>
                  <a:srgbClr val="FFFFFF"/>
                </a:solidFill>
                <a:latin typeface="Fira Sans SemiBold"/>
                <a:ea typeface="Fira Sans SemiBold"/>
                <a:cs typeface="Fira Sans SemiBold"/>
                <a:sym typeface="Fira Sans SemiBold"/>
              </a:rPr>
              <a:t>Raise awareness of open, ethical and responsible licensing </a:t>
            </a:r>
            <a:endParaRPr sz="1400" b="0" i="0" u="none" strike="noStrike" cap="none">
              <a:solidFill>
                <a:srgbClr val="000000"/>
              </a:solidFill>
              <a:latin typeface="Fira Sans SemiBold"/>
              <a:ea typeface="Fira Sans SemiBold"/>
              <a:cs typeface="Fira Sans SemiBold"/>
              <a:sym typeface="Fira Sans SemiBold"/>
            </a:endParaRPr>
          </a:p>
        </p:txBody>
      </p:sp>
      <p:sp>
        <p:nvSpPr>
          <p:cNvPr id="129" name="Google Shape;129;p2"/>
          <p:cNvSpPr txBox="1"/>
          <p:nvPr/>
        </p:nvSpPr>
        <p:spPr>
          <a:xfrm>
            <a:off x="458397" y="3939755"/>
            <a:ext cx="6698400" cy="3274500"/>
          </a:xfrm>
          <a:prstGeom prst="rect">
            <a:avLst/>
          </a:prstGeom>
          <a:noFill/>
          <a:ln>
            <a:noFill/>
          </a:ln>
        </p:spPr>
        <p:txBody>
          <a:bodyPr spcFirstLastPara="1" wrap="square" lIns="0" tIns="0" rIns="0" bIns="0" anchor="t" anchorCtr="0">
            <a:spAutoFit/>
          </a:bodyPr>
          <a:lstStyle/>
          <a:p>
            <a:pPr marL="0" marR="0" lvl="0" indent="0" algn="just" rtl="0">
              <a:lnSpc>
                <a:spcPct val="140025"/>
              </a:lnSpc>
              <a:spcBef>
                <a:spcPts val="0"/>
              </a:spcBef>
              <a:spcAft>
                <a:spcPts val="0"/>
              </a:spcAft>
              <a:buClr>
                <a:srgbClr val="000000"/>
              </a:buClr>
              <a:buSzPts val="1599"/>
              <a:buFont typeface="Arial"/>
              <a:buNone/>
            </a:pPr>
            <a:r>
              <a:rPr lang="en-US" sz="1599" b="1" i="0" u="none" strike="noStrike" cap="none">
                <a:solidFill>
                  <a:srgbClr val="FFFCF3"/>
                </a:solidFill>
                <a:latin typeface="Poppins"/>
                <a:ea typeface="Poppins"/>
                <a:cs typeface="Poppins"/>
                <a:sym typeface="Poppins"/>
              </a:rPr>
              <a:t>COMMON LICENCE TYPES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
              <a:buFont typeface="Arial"/>
              <a:buNone/>
            </a:pPr>
            <a:r>
              <a:rPr lang="en-US" sz="200" b="1" i="0" u="none" strike="noStrike" cap="none">
                <a:solidFill>
                  <a:srgbClr val="FFFFFF"/>
                </a:solidFill>
                <a:latin typeface="Poppins"/>
                <a:ea typeface="Poppins"/>
                <a:cs typeface="Poppins"/>
                <a:sym typeface="Poppins"/>
              </a:rPr>
              <a:t>  </a:t>
            </a:r>
            <a:endParaRPr sz="1400" b="0" i="0" u="none" strike="noStrike" cap="none">
              <a:solidFill>
                <a:srgbClr val="000000"/>
              </a:solidFill>
              <a:latin typeface="Arial"/>
              <a:ea typeface="Arial"/>
              <a:cs typeface="Arial"/>
              <a:sym typeface="Arial"/>
            </a:endParaRPr>
          </a:p>
          <a:p>
            <a:pPr marL="259080" marR="0" lvl="1" indent="-123188" algn="just" rtl="0">
              <a:lnSpc>
                <a:spcPct val="115000"/>
              </a:lnSpc>
              <a:spcBef>
                <a:spcPts val="0"/>
              </a:spcBef>
              <a:spcAft>
                <a:spcPts val="0"/>
              </a:spcAft>
              <a:buClr>
                <a:srgbClr val="FFFFFF"/>
              </a:buClr>
              <a:buSzPts val="1100"/>
              <a:buFont typeface="Fira Sans Medium"/>
              <a:buChar char="•"/>
            </a:pPr>
            <a:r>
              <a:rPr lang="en-US" sz="1100" b="0" i="0" u="none" strike="noStrike" cap="none">
                <a:solidFill>
                  <a:srgbClr val="FFFFFF"/>
                </a:solidFill>
                <a:latin typeface="Fira Sans Medium"/>
                <a:ea typeface="Fira Sans Medium"/>
                <a:cs typeface="Fira Sans Medium"/>
                <a:sym typeface="Fira Sans Medium"/>
              </a:rPr>
              <a:t>A variety of standardized software licenses are available, and they can be applied to research software as well. Based on the level and type of restrictions a license imposes, software licences can be grouped into the following types:</a:t>
            </a:r>
            <a:endParaRPr sz="1100" b="0" i="0" u="none" strike="noStrike" cap="none">
              <a:solidFill>
                <a:srgbClr val="000000"/>
              </a:solidFill>
              <a:latin typeface="Fira Sans Medium"/>
              <a:ea typeface="Fira Sans Medium"/>
              <a:cs typeface="Fira Sans Medium"/>
              <a:sym typeface="Fira Sans Medium"/>
            </a:endParaRPr>
          </a:p>
          <a:p>
            <a:pPr marL="259080" marR="0" lvl="1" indent="-123188" algn="just" rtl="0">
              <a:lnSpc>
                <a:spcPct val="115000"/>
              </a:lnSpc>
              <a:spcBef>
                <a:spcPts val="0"/>
              </a:spcBef>
              <a:spcAft>
                <a:spcPts val="0"/>
              </a:spcAft>
              <a:buClr>
                <a:srgbClr val="FFFFFF"/>
              </a:buClr>
              <a:buSzPts val="1100"/>
              <a:buFont typeface="Fira Sans Medium"/>
              <a:buChar char="•"/>
            </a:pPr>
            <a:r>
              <a:rPr lang="en-US" sz="1100" b="0" i="0" u="none" strike="noStrike" cap="none">
                <a:solidFill>
                  <a:srgbClr val="FFFFFF"/>
                </a:solidFill>
                <a:latin typeface="Fira Sans Medium"/>
                <a:ea typeface="Fira Sans Medium"/>
                <a:cs typeface="Fira Sans Medium"/>
                <a:sym typeface="Fira Sans Medium"/>
              </a:rPr>
              <a:t>Permissive licences allow anyone to reuse, modify, and redistribute software with few requirements (</a:t>
            </a:r>
            <a:r>
              <a:rPr lang="en-US" sz="1100" b="0" i="0" u="sng" strike="noStrike" cap="none">
                <a:solidFill>
                  <a:srgbClr val="FFFFFF"/>
                </a:solidFill>
                <a:latin typeface="Fira Sans Medium"/>
                <a:ea typeface="Fira Sans Medium"/>
                <a:cs typeface="Fira Sans Medium"/>
                <a:sym typeface="Fira Sans Medium"/>
                <a:hlinkClick r:id="rId21">
                  <a:extLst>
                    <a:ext uri="{A12FA001-AC4F-418D-AE19-62706E023703}">
                      <ahyp:hlinkClr xmlns:ahyp="http://schemas.microsoft.com/office/drawing/2018/hyperlinkcolor" val="tx"/>
                    </a:ext>
                  </a:extLst>
                </a:hlinkClick>
              </a:rPr>
              <a:t>MIT</a:t>
            </a:r>
            <a:r>
              <a:rPr lang="en-US" sz="1100" b="0" i="0" u="none" strike="noStrike" cap="none">
                <a:solidFill>
                  <a:srgbClr val="FFFFFF"/>
                </a:solidFill>
                <a:latin typeface="Fira Sans Medium"/>
                <a:ea typeface="Fira Sans Medium"/>
                <a:cs typeface="Fira Sans Medium"/>
                <a:sym typeface="Fira Sans Medium"/>
              </a:rPr>
              <a:t>, </a:t>
            </a:r>
            <a:r>
              <a:rPr lang="en-US" sz="1100" b="0" i="0" u="sng" strike="noStrike" cap="none">
                <a:solidFill>
                  <a:srgbClr val="FFFFFF"/>
                </a:solidFill>
                <a:latin typeface="Fira Sans Medium"/>
                <a:ea typeface="Fira Sans Medium"/>
                <a:cs typeface="Fira Sans Medium"/>
                <a:sym typeface="Fira Sans Medium"/>
                <a:hlinkClick r:id="rId22">
                  <a:extLst>
                    <a:ext uri="{A12FA001-AC4F-418D-AE19-62706E023703}">
                      <ahyp:hlinkClr xmlns:ahyp="http://schemas.microsoft.com/office/drawing/2018/hyperlinkcolor" val="tx"/>
                    </a:ext>
                  </a:extLst>
                </a:hlinkClick>
              </a:rPr>
              <a:t>BSD</a:t>
            </a:r>
            <a:r>
              <a:rPr lang="en-US" sz="1100" b="0" i="0" u="none" strike="noStrike" cap="none">
                <a:solidFill>
                  <a:srgbClr val="FFFFFF"/>
                </a:solidFill>
                <a:latin typeface="Fira Sans Medium"/>
                <a:ea typeface="Fira Sans Medium"/>
                <a:cs typeface="Fira Sans Medium"/>
                <a:sym typeface="Fira Sans Medium"/>
              </a:rPr>
              <a:t>, </a:t>
            </a:r>
            <a:r>
              <a:rPr lang="en-US" sz="1100" b="0" i="0" u="sng" strike="noStrike" cap="none">
                <a:solidFill>
                  <a:srgbClr val="FFFFFF"/>
                </a:solidFill>
                <a:latin typeface="Fira Sans Medium"/>
                <a:ea typeface="Fira Sans Medium"/>
                <a:cs typeface="Fira Sans Medium"/>
                <a:sym typeface="Fira Sans Medium"/>
                <a:hlinkClick r:id="rId23">
                  <a:extLst>
                    <a:ext uri="{A12FA001-AC4F-418D-AE19-62706E023703}">
                      <ahyp:hlinkClr xmlns:ahyp="http://schemas.microsoft.com/office/drawing/2018/hyperlinkcolor" val="tx"/>
                    </a:ext>
                  </a:extLst>
                </a:hlinkClick>
              </a:rPr>
              <a:t>Apache</a:t>
            </a:r>
            <a:r>
              <a:rPr lang="en-US" sz="1100" b="0" i="0" u="none" strike="noStrike" cap="none">
                <a:solidFill>
                  <a:srgbClr val="FFFFFF"/>
                </a:solidFill>
                <a:latin typeface="Fira Sans Medium"/>
                <a:ea typeface="Fira Sans Medium"/>
                <a:cs typeface="Fira Sans Medium"/>
                <a:sym typeface="Fira Sans Medium"/>
              </a:rPr>
              <a:t>) </a:t>
            </a:r>
            <a:endParaRPr sz="1100" b="0" i="0" u="none" strike="noStrike" cap="none">
              <a:solidFill>
                <a:srgbClr val="000000"/>
              </a:solidFill>
              <a:latin typeface="Fira Sans Medium"/>
              <a:ea typeface="Fira Sans Medium"/>
              <a:cs typeface="Fira Sans Medium"/>
              <a:sym typeface="Fira Sans Medium"/>
            </a:endParaRPr>
          </a:p>
          <a:p>
            <a:pPr marL="259080" marR="0" lvl="1" indent="-123188" algn="just" rtl="0">
              <a:lnSpc>
                <a:spcPct val="115000"/>
              </a:lnSpc>
              <a:spcBef>
                <a:spcPts val="0"/>
              </a:spcBef>
              <a:spcAft>
                <a:spcPts val="0"/>
              </a:spcAft>
              <a:buClr>
                <a:srgbClr val="FFFFFF"/>
              </a:buClr>
              <a:buSzPts val="1100"/>
              <a:buFont typeface="Fira Sans Medium"/>
              <a:buChar char="•"/>
            </a:pPr>
            <a:r>
              <a:rPr lang="en-US" sz="1100" b="0" i="0" u="none" strike="noStrike" cap="none">
                <a:solidFill>
                  <a:srgbClr val="FFFFFF"/>
                </a:solidFill>
                <a:latin typeface="Fira Sans Medium"/>
                <a:ea typeface="Fira Sans Medium"/>
                <a:cs typeface="Fira Sans Medium"/>
                <a:sym typeface="Fira Sans Medium"/>
              </a:rPr>
              <a:t>Copyleft licences require that any modified or derivative versions of software must also be shared under the same open licence (</a:t>
            </a:r>
            <a:r>
              <a:rPr lang="en-US" sz="1100" b="0" i="0" u="sng" strike="noStrike" cap="none">
                <a:solidFill>
                  <a:srgbClr val="FFFFFF"/>
                </a:solidFill>
                <a:latin typeface="Fira Sans Medium"/>
                <a:ea typeface="Fira Sans Medium"/>
                <a:cs typeface="Fira Sans Medium"/>
                <a:sym typeface="Fira Sans Medium"/>
                <a:hlinkClick r:id="rId24">
                  <a:extLst>
                    <a:ext uri="{A12FA001-AC4F-418D-AE19-62706E023703}">
                      <ahyp:hlinkClr xmlns:ahyp="http://schemas.microsoft.com/office/drawing/2018/hyperlinkcolor" val="tx"/>
                    </a:ext>
                  </a:extLst>
                </a:hlinkClick>
              </a:rPr>
              <a:t>General Public License</a:t>
            </a:r>
            <a:r>
              <a:rPr lang="en-US" sz="1100" b="0" i="0" u="none" strike="noStrike" cap="none">
                <a:solidFill>
                  <a:srgbClr val="FFFFFF"/>
                </a:solidFill>
                <a:latin typeface="Fira Sans Medium"/>
                <a:ea typeface="Fira Sans Medium"/>
                <a:cs typeface="Fira Sans Medium"/>
                <a:sym typeface="Fira Sans Medium"/>
              </a:rPr>
              <a:t> - GPL, </a:t>
            </a:r>
            <a:r>
              <a:rPr lang="en-US" sz="1100" b="0" i="0" u="sng" strike="noStrike" cap="none">
                <a:solidFill>
                  <a:srgbClr val="FFFFFF"/>
                </a:solidFill>
                <a:latin typeface="Fira Sans Medium"/>
                <a:ea typeface="Fira Sans Medium"/>
                <a:cs typeface="Fira Sans Medium"/>
                <a:sym typeface="Fira Sans Medium"/>
                <a:hlinkClick r:id="rId25">
                  <a:extLst>
                    <a:ext uri="{A12FA001-AC4F-418D-AE19-62706E023703}">
                      <ahyp:hlinkClr xmlns:ahyp="http://schemas.microsoft.com/office/drawing/2018/hyperlinkcolor" val="tx"/>
                    </a:ext>
                  </a:extLst>
                </a:hlinkClick>
              </a:rPr>
              <a:t>GNU Affero General Public License</a:t>
            </a:r>
            <a:r>
              <a:rPr lang="en-US" sz="1100" b="0" i="0" u="none" strike="noStrike" cap="none">
                <a:solidFill>
                  <a:srgbClr val="FFFFFF"/>
                </a:solidFill>
                <a:latin typeface="Fira Sans Medium"/>
                <a:ea typeface="Fira Sans Medium"/>
                <a:cs typeface="Fira Sans Medium"/>
                <a:sym typeface="Fira Sans Medium"/>
              </a:rPr>
              <a:t> - GNU AGPL). This ensures that improvements remain open and prevents proprietary lock-in.</a:t>
            </a:r>
            <a:endParaRPr sz="1100" b="0" i="0" u="none" strike="noStrike" cap="none">
              <a:solidFill>
                <a:srgbClr val="000000"/>
              </a:solidFill>
              <a:latin typeface="Fira Sans Medium"/>
              <a:ea typeface="Fira Sans Medium"/>
              <a:cs typeface="Fira Sans Medium"/>
              <a:sym typeface="Fira Sans Medium"/>
            </a:endParaRPr>
          </a:p>
          <a:p>
            <a:pPr marL="259080" marR="0" lvl="1" indent="-123188" algn="just" rtl="0">
              <a:lnSpc>
                <a:spcPct val="115000"/>
              </a:lnSpc>
              <a:spcBef>
                <a:spcPts val="0"/>
              </a:spcBef>
              <a:spcAft>
                <a:spcPts val="0"/>
              </a:spcAft>
              <a:buClr>
                <a:srgbClr val="FFFFFF"/>
              </a:buClr>
              <a:buSzPts val="1100"/>
              <a:buFont typeface="Fira Sans Medium"/>
              <a:buChar char="•"/>
            </a:pPr>
            <a:r>
              <a:rPr lang="en-US" sz="1100" b="0" i="0" u="none" strike="noStrike" cap="none">
                <a:solidFill>
                  <a:srgbClr val="FFFFFF"/>
                </a:solidFill>
                <a:latin typeface="Fira Sans Medium"/>
                <a:ea typeface="Fira Sans Medium"/>
                <a:cs typeface="Fira Sans Medium"/>
                <a:sym typeface="Fira Sans Medium"/>
              </a:rPr>
              <a:t>Public-domain-style licences let anyone use, modify, and share software with almost no restrictions (</a:t>
            </a:r>
            <a:r>
              <a:rPr lang="en-US" sz="1100" b="0" i="0" u="sng" strike="noStrike" cap="none">
                <a:solidFill>
                  <a:srgbClr val="FFFFFF"/>
                </a:solidFill>
                <a:latin typeface="Fira Sans Medium"/>
                <a:ea typeface="Fira Sans Medium"/>
                <a:cs typeface="Fira Sans Medium"/>
                <a:sym typeface="Fira Sans Medium"/>
                <a:hlinkClick r:id="rId26">
                  <a:extLst>
                    <a:ext uri="{A12FA001-AC4F-418D-AE19-62706E023703}">
                      <ahyp:hlinkClr xmlns:ahyp="http://schemas.microsoft.com/office/drawing/2018/hyperlinkcolor" val="tx"/>
                    </a:ext>
                  </a:extLst>
                </a:hlinkClick>
              </a:rPr>
              <a:t>Unlicense</a:t>
            </a:r>
            <a:r>
              <a:rPr lang="en-US" sz="1100" b="0" i="0" u="none" strike="noStrike" cap="none">
                <a:solidFill>
                  <a:srgbClr val="FFFFFF"/>
                </a:solidFill>
                <a:latin typeface="Fira Sans Medium"/>
                <a:ea typeface="Fira Sans Medium"/>
                <a:cs typeface="Fira Sans Medium"/>
                <a:sym typeface="Fira Sans Medium"/>
              </a:rPr>
              <a:t>).</a:t>
            </a:r>
            <a:endParaRPr sz="1100" b="0" i="0" u="none" strike="noStrike" cap="none">
              <a:solidFill>
                <a:srgbClr val="000000"/>
              </a:solidFill>
              <a:latin typeface="Fira Sans Medium"/>
              <a:ea typeface="Fira Sans Medium"/>
              <a:cs typeface="Fira Sans Medium"/>
              <a:sym typeface="Fira Sans Medium"/>
            </a:endParaRPr>
          </a:p>
          <a:p>
            <a:pPr marL="259080" marR="0" lvl="1" indent="-123188" algn="just" rtl="0">
              <a:lnSpc>
                <a:spcPct val="115000"/>
              </a:lnSpc>
              <a:spcBef>
                <a:spcPts val="0"/>
              </a:spcBef>
              <a:spcAft>
                <a:spcPts val="0"/>
              </a:spcAft>
              <a:buClr>
                <a:srgbClr val="FFFFFF"/>
              </a:buClr>
              <a:buSzPts val="1100"/>
              <a:buFont typeface="Fira Sans Medium"/>
              <a:buChar char="•"/>
            </a:pPr>
            <a:r>
              <a:rPr lang="en-US" sz="1100" b="0" i="0" u="none" strike="noStrike" cap="none">
                <a:solidFill>
                  <a:srgbClr val="FFFFFF"/>
                </a:solidFill>
                <a:latin typeface="Fira Sans Medium"/>
                <a:ea typeface="Fira Sans Medium"/>
                <a:cs typeface="Fira Sans Medium"/>
                <a:sym typeface="Fira Sans Medium"/>
              </a:rPr>
              <a:t>Ethical or source-available licences let others see and use code but place restrictions on certain uses, e.g. for military or surveillance purposes (</a:t>
            </a:r>
            <a:r>
              <a:rPr lang="en-US" sz="1100" b="0" i="0" u="sng" strike="noStrike" cap="none">
                <a:solidFill>
                  <a:srgbClr val="FFFFFF"/>
                </a:solidFill>
                <a:latin typeface="Fira Sans Medium"/>
                <a:ea typeface="Fira Sans Medium"/>
                <a:cs typeface="Fira Sans Medium"/>
                <a:sym typeface="Fira Sans Medium"/>
                <a:hlinkClick r:id="rId27">
                  <a:extLst>
                    <a:ext uri="{A12FA001-AC4F-418D-AE19-62706E023703}">
                      <ahyp:hlinkClr xmlns:ahyp="http://schemas.microsoft.com/office/drawing/2018/hyperlinkcolor" val="tx"/>
                    </a:ext>
                  </a:extLst>
                </a:hlinkClick>
              </a:rPr>
              <a:t>Hippocratic License</a:t>
            </a:r>
            <a:r>
              <a:rPr lang="en-US" sz="1100" b="0" i="0" u="none" strike="noStrike" cap="none">
                <a:solidFill>
                  <a:srgbClr val="FFFFFF"/>
                </a:solidFill>
                <a:latin typeface="Fira Sans Medium"/>
                <a:ea typeface="Fira Sans Medium"/>
                <a:cs typeface="Fira Sans Medium"/>
                <a:sym typeface="Fira Sans Medium"/>
              </a:rPr>
              <a:t>, </a:t>
            </a:r>
            <a:r>
              <a:rPr lang="en-US" sz="1100" b="0" i="0" u="sng" strike="noStrike" cap="none">
                <a:solidFill>
                  <a:srgbClr val="FFFFFF"/>
                </a:solidFill>
                <a:latin typeface="Fira Sans Medium"/>
                <a:ea typeface="Fira Sans Medium"/>
                <a:cs typeface="Fira Sans Medium"/>
                <a:sym typeface="Fira Sans Medium"/>
                <a:hlinkClick r:id="rId28">
                  <a:extLst>
                    <a:ext uri="{A12FA001-AC4F-418D-AE19-62706E023703}">
                      <ahyp:hlinkClr xmlns:ahyp="http://schemas.microsoft.com/office/drawing/2018/hyperlinkcolor" val="tx"/>
                    </a:ext>
                  </a:extLst>
                </a:hlinkClick>
              </a:rPr>
              <a:t>Anti-996</a:t>
            </a:r>
            <a:r>
              <a:rPr lang="en-US" sz="1100" b="0" i="0" u="none" strike="noStrike" cap="none">
                <a:solidFill>
                  <a:srgbClr val="FFFFFF"/>
                </a:solidFill>
                <a:latin typeface="Fira Sans Medium"/>
                <a:ea typeface="Fira Sans Medium"/>
                <a:cs typeface="Fira Sans Medium"/>
                <a:sym typeface="Fira Sans Medium"/>
              </a:rPr>
              <a:t>, </a:t>
            </a:r>
            <a:r>
              <a:rPr lang="en-US" sz="1100" b="0" i="0" u="sng" strike="noStrike" cap="none">
                <a:solidFill>
                  <a:srgbClr val="FFFFFF"/>
                </a:solidFill>
                <a:latin typeface="Fira Sans Medium"/>
                <a:ea typeface="Fira Sans Medium"/>
                <a:cs typeface="Fira Sans Medium"/>
                <a:sym typeface="Fira Sans Medium"/>
                <a:hlinkClick r:id="rId29">
                  <a:extLst>
                    <a:ext uri="{A12FA001-AC4F-418D-AE19-62706E023703}">
                      <ahyp:hlinkClr xmlns:ahyp="http://schemas.microsoft.com/office/drawing/2018/hyperlinkcolor" val="tx"/>
                    </a:ext>
                  </a:extLst>
                </a:hlinkClick>
              </a:rPr>
              <a:t>Responsible AI Licenses - RAIL</a:t>
            </a:r>
            <a:r>
              <a:rPr lang="en-US" sz="1100" b="0" i="0" u="none" strike="noStrike" cap="none">
                <a:solidFill>
                  <a:srgbClr val="FFFFFF"/>
                </a:solidFill>
                <a:latin typeface="Fira Sans Medium"/>
                <a:ea typeface="Fira Sans Medium"/>
                <a:cs typeface="Fira Sans Medium"/>
                <a:sym typeface="Fira Sans Medium"/>
              </a:rPr>
              <a:t>). </a:t>
            </a:r>
            <a:endParaRPr sz="1100" b="0" i="0" u="none" strike="noStrike" cap="none">
              <a:solidFill>
                <a:srgbClr val="000000"/>
              </a:solidFill>
              <a:latin typeface="Fira Sans Medium"/>
              <a:ea typeface="Fira Sans Medium"/>
              <a:cs typeface="Fira Sans Medium"/>
              <a:sym typeface="Fira Sans Medium"/>
            </a:endParaRPr>
          </a:p>
          <a:p>
            <a:pPr marL="259080" marR="0" lvl="1" indent="-123188" algn="just" rtl="0">
              <a:lnSpc>
                <a:spcPct val="115000"/>
              </a:lnSpc>
              <a:spcBef>
                <a:spcPts val="0"/>
              </a:spcBef>
              <a:spcAft>
                <a:spcPts val="0"/>
              </a:spcAft>
              <a:buClr>
                <a:srgbClr val="FFFFFF"/>
              </a:buClr>
              <a:buSzPts val="1100"/>
              <a:buFont typeface="Fira Sans Medium"/>
              <a:buChar char="•"/>
            </a:pPr>
            <a:r>
              <a:rPr lang="en-US" sz="1100" b="0" i="0" u="none" strike="noStrike" cap="none">
                <a:solidFill>
                  <a:srgbClr val="FFFFFF"/>
                </a:solidFill>
                <a:latin typeface="Fira Sans Medium"/>
                <a:ea typeface="Fira Sans Medium"/>
                <a:cs typeface="Fira Sans Medium"/>
                <a:sym typeface="Fira Sans Medium"/>
              </a:rPr>
              <a:t>Explore permissions, conditions and restrictions defined by various software licences: </a:t>
            </a:r>
            <a:r>
              <a:rPr lang="en-US" sz="1100" b="0" i="0" u="sng" strike="noStrike" cap="none">
                <a:solidFill>
                  <a:srgbClr val="FFFFFF"/>
                </a:solidFill>
                <a:latin typeface="Fira Sans Medium"/>
                <a:ea typeface="Fira Sans Medium"/>
                <a:cs typeface="Fira Sans Medium"/>
                <a:sym typeface="Fira Sans Medium"/>
                <a:hlinkClick r:id="rId30">
                  <a:extLst>
                    <a:ext uri="{A12FA001-AC4F-418D-AE19-62706E023703}">
                      <ahyp:hlinkClr xmlns:ahyp="http://schemas.microsoft.com/office/drawing/2018/hyperlinkcolor" val="tx"/>
                    </a:ext>
                  </a:extLst>
                </a:hlinkClick>
              </a:rPr>
              <a:t>Choose a License</a:t>
            </a:r>
            <a:r>
              <a:rPr lang="en-US" sz="1100" b="0" i="0" u="none" strike="noStrike" cap="none">
                <a:solidFill>
                  <a:srgbClr val="FFFFFF"/>
                </a:solidFill>
                <a:latin typeface="Fira Sans Medium"/>
                <a:ea typeface="Fira Sans Medium"/>
                <a:cs typeface="Fira Sans Medium"/>
                <a:sym typeface="Fira Sans Medium"/>
              </a:rPr>
              <a:t> </a:t>
            </a:r>
            <a:endParaRPr sz="1100" b="0" i="0" u="none" strike="noStrike" cap="none">
              <a:solidFill>
                <a:srgbClr val="000000"/>
              </a:solidFill>
              <a:latin typeface="Fira Sans Medium"/>
              <a:ea typeface="Fira Sans Medium"/>
              <a:cs typeface="Fira Sans Medium"/>
              <a:sym typeface="Fira Sans Medium"/>
            </a:endParaRPr>
          </a:p>
        </p:txBody>
      </p:sp>
      <p:sp>
        <p:nvSpPr>
          <p:cNvPr id="130" name="Google Shape;130;p2"/>
          <p:cNvSpPr txBox="1"/>
          <p:nvPr/>
        </p:nvSpPr>
        <p:spPr>
          <a:xfrm>
            <a:off x="1455657" y="14716558"/>
            <a:ext cx="5682300" cy="558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122A4B"/>
                </a:solidFill>
                <a:latin typeface="Fira Sans Medium"/>
                <a:ea typeface="Fira Sans Medium"/>
                <a:cs typeface="Fira Sans Medium"/>
                <a:sym typeface="Fira Sans Medium"/>
              </a:rPr>
              <a:t>Include the licence information in the README file. List all also third-party components the software relies on and clearly state their licenses. Include this information in the README or in a separate file. </a:t>
            </a:r>
            <a:endParaRPr sz="1100" b="0" i="0" u="none" strike="noStrike" cap="none">
              <a:solidFill>
                <a:srgbClr val="000000"/>
              </a:solidFill>
              <a:latin typeface="Fira Sans Medium"/>
              <a:ea typeface="Fira Sans Medium"/>
              <a:cs typeface="Fira Sans Medium"/>
              <a:sym typeface="Fira Sans Medium"/>
            </a:endParaRPr>
          </a:p>
        </p:txBody>
      </p:sp>
      <p:sp>
        <p:nvSpPr>
          <p:cNvPr id="131" name="Google Shape;131;p2"/>
          <p:cNvSpPr txBox="1"/>
          <p:nvPr/>
        </p:nvSpPr>
        <p:spPr>
          <a:xfrm>
            <a:off x="544328" y="9307850"/>
            <a:ext cx="6027900" cy="246000"/>
          </a:xfrm>
          <a:prstGeom prst="rect">
            <a:avLst/>
          </a:prstGeom>
          <a:noFill/>
          <a:ln>
            <a:noFill/>
          </a:ln>
        </p:spPr>
        <p:txBody>
          <a:bodyPr spcFirstLastPara="1" wrap="square" lIns="0" tIns="0" rIns="0" bIns="0" anchor="t" anchorCtr="0">
            <a:spAutoFit/>
          </a:bodyPr>
          <a:lstStyle/>
          <a:p>
            <a:pPr marL="0" marR="0" lvl="0" indent="0" algn="l" rtl="0">
              <a:lnSpc>
                <a:spcPct val="120012"/>
              </a:lnSpc>
              <a:spcBef>
                <a:spcPts val="0"/>
              </a:spcBef>
              <a:spcAft>
                <a:spcPts val="0"/>
              </a:spcAft>
              <a:buClr>
                <a:srgbClr val="000000"/>
              </a:buClr>
              <a:buSzPts val="1599"/>
              <a:buFont typeface="Arial"/>
              <a:buNone/>
            </a:pPr>
            <a:r>
              <a:rPr lang="en-US" sz="1599" b="1" i="0" u="none" strike="noStrike" cap="none">
                <a:solidFill>
                  <a:srgbClr val="0EAFDF"/>
                </a:solidFill>
                <a:latin typeface="Poppins SemiBold"/>
                <a:ea typeface="Poppins SemiBold"/>
                <a:cs typeface="Poppins SemiBold"/>
                <a:sym typeface="Poppins SemiBold"/>
              </a:rPr>
              <a:t>CHOOSING AND IMPLEMENTING A LICENCE</a:t>
            </a:r>
            <a:endParaRPr sz="1400" b="0" i="0" u="none" strike="noStrike" cap="none">
              <a:solidFill>
                <a:srgbClr val="000000"/>
              </a:solidFill>
              <a:latin typeface="Arial"/>
              <a:ea typeface="Arial"/>
              <a:cs typeface="Arial"/>
              <a:sym typeface="Arial"/>
            </a:endParaRPr>
          </a:p>
        </p:txBody>
      </p:sp>
      <p:sp>
        <p:nvSpPr>
          <p:cNvPr id="132" name="Google Shape;132;p2"/>
          <p:cNvSpPr txBox="1"/>
          <p:nvPr/>
        </p:nvSpPr>
        <p:spPr>
          <a:xfrm>
            <a:off x="458397" y="7325871"/>
            <a:ext cx="6698400" cy="1530600"/>
          </a:xfrm>
          <a:prstGeom prst="rect">
            <a:avLst/>
          </a:prstGeom>
          <a:noFill/>
          <a:ln>
            <a:noFill/>
          </a:ln>
        </p:spPr>
        <p:txBody>
          <a:bodyPr spcFirstLastPara="1" wrap="square" lIns="0" tIns="0" rIns="0" bIns="0" anchor="t" anchorCtr="0">
            <a:spAutoFit/>
          </a:bodyPr>
          <a:lstStyle/>
          <a:p>
            <a:pPr marL="0" marR="0" lvl="0" indent="0" algn="just" rtl="0">
              <a:lnSpc>
                <a:spcPct val="120012"/>
              </a:lnSpc>
              <a:spcBef>
                <a:spcPts val="0"/>
              </a:spcBef>
              <a:spcAft>
                <a:spcPts val="0"/>
              </a:spcAft>
              <a:buClr>
                <a:srgbClr val="000000"/>
              </a:buClr>
              <a:buSzPts val="1599"/>
              <a:buFont typeface="Arial"/>
              <a:buNone/>
            </a:pPr>
            <a:r>
              <a:rPr lang="en-US" sz="1599" b="1" i="0" u="none" strike="noStrike" cap="none">
                <a:solidFill>
                  <a:srgbClr val="FFFCF3"/>
                </a:solidFill>
                <a:latin typeface="Poppins SemiBold"/>
                <a:ea typeface="Poppins SemiBold"/>
                <a:cs typeface="Poppins SemiBold"/>
                <a:sym typeface="Poppins SemiBold"/>
              </a:rPr>
              <a:t>FACTORS TO CONSIDER WHEN CHOOSING A LICENCE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600"/>
              <a:buFont typeface="Arial"/>
              <a:buNone/>
            </a:pPr>
            <a:r>
              <a:rPr lang="en-US" sz="600" b="1" i="0" u="none" strike="noStrike" cap="none">
                <a:solidFill>
                  <a:srgbClr val="FFFFFF"/>
                </a:solidFill>
                <a:latin typeface="Open Sans Medium"/>
                <a:ea typeface="Open Sans Medium"/>
                <a:cs typeface="Open Sans Medium"/>
                <a:sym typeface="Open Sans Medium"/>
              </a:rPr>
              <a:t> </a:t>
            </a:r>
            <a:endParaRPr sz="1400" b="0" i="0" u="none" strike="noStrike" cap="none">
              <a:solidFill>
                <a:srgbClr val="000000"/>
              </a:solidFill>
              <a:latin typeface="Arial"/>
              <a:ea typeface="Arial"/>
              <a:cs typeface="Arial"/>
              <a:sym typeface="Arial"/>
            </a:endParaRPr>
          </a:p>
          <a:p>
            <a:pPr marL="259080" marR="0" lvl="1" indent="-123188" algn="just" rtl="0">
              <a:lnSpc>
                <a:spcPct val="115000"/>
              </a:lnSpc>
              <a:spcBef>
                <a:spcPts val="0"/>
              </a:spcBef>
              <a:spcAft>
                <a:spcPts val="0"/>
              </a:spcAft>
              <a:buClr>
                <a:srgbClr val="FFFFFF"/>
              </a:buClr>
              <a:buSzPts val="1100"/>
              <a:buFont typeface="Fira Sans Medium"/>
              <a:buChar char="•"/>
            </a:pPr>
            <a:r>
              <a:rPr lang="en-US" sz="1100" b="0" i="0" u="none" strike="noStrike" cap="none">
                <a:solidFill>
                  <a:srgbClr val="FFFFFF"/>
                </a:solidFill>
                <a:latin typeface="Fira Sans Medium"/>
                <a:ea typeface="Fira Sans Medium"/>
                <a:cs typeface="Fira Sans Medium"/>
                <a:sym typeface="Fira Sans Medium"/>
              </a:rPr>
              <a:t>The goal of the software development project – e.g. a permissive licence if the main goal is to ensure wide adoption, a copyleft licence ii it is important to ensure that all improvements remain open. </a:t>
            </a:r>
            <a:endParaRPr sz="1100" b="0" i="0" u="none" strike="noStrike" cap="none">
              <a:solidFill>
                <a:srgbClr val="000000"/>
              </a:solidFill>
              <a:latin typeface="Fira Sans Medium"/>
              <a:ea typeface="Fira Sans Medium"/>
              <a:cs typeface="Fira Sans Medium"/>
              <a:sym typeface="Fira Sans Medium"/>
            </a:endParaRPr>
          </a:p>
          <a:p>
            <a:pPr marL="259080" marR="0" lvl="1" indent="-123188" algn="just" rtl="0">
              <a:lnSpc>
                <a:spcPct val="115000"/>
              </a:lnSpc>
              <a:spcBef>
                <a:spcPts val="0"/>
              </a:spcBef>
              <a:spcAft>
                <a:spcPts val="0"/>
              </a:spcAft>
              <a:buClr>
                <a:srgbClr val="FFFFFF"/>
              </a:buClr>
              <a:buSzPts val="1100"/>
              <a:buFont typeface="Fira Sans Medium"/>
              <a:buChar char="•"/>
            </a:pPr>
            <a:r>
              <a:rPr lang="en-US" sz="1100" b="0" i="0" u="none" strike="noStrike" cap="none">
                <a:solidFill>
                  <a:srgbClr val="FFFFFF"/>
                </a:solidFill>
                <a:latin typeface="Fira Sans Medium"/>
                <a:ea typeface="Fira Sans Medium"/>
                <a:cs typeface="Fira Sans Medium"/>
                <a:sym typeface="Fira Sans Medium"/>
              </a:rPr>
              <a:t>License compatibility: When software depends on other software libraries, its license must be compatible with theirs to prevent legal or technical issues during integration or redistribution. </a:t>
            </a:r>
            <a:endParaRPr sz="1100" b="0" i="0" u="none" strike="noStrike" cap="none">
              <a:solidFill>
                <a:srgbClr val="000000"/>
              </a:solidFill>
              <a:latin typeface="Fira Sans Medium"/>
              <a:ea typeface="Fira Sans Medium"/>
              <a:cs typeface="Fira Sans Medium"/>
              <a:sym typeface="Fira Sans Medium"/>
            </a:endParaRPr>
          </a:p>
          <a:p>
            <a:pPr marL="259080" marR="0" lvl="1" indent="-123188" algn="just" rtl="0">
              <a:lnSpc>
                <a:spcPct val="115000"/>
              </a:lnSpc>
              <a:spcBef>
                <a:spcPts val="0"/>
              </a:spcBef>
              <a:spcAft>
                <a:spcPts val="0"/>
              </a:spcAft>
              <a:buClr>
                <a:srgbClr val="FFFFFF"/>
              </a:buClr>
              <a:buSzPts val="1100"/>
              <a:buFont typeface="Fira Sans Medium"/>
              <a:buChar char="•"/>
            </a:pPr>
            <a:r>
              <a:rPr lang="en-US" sz="1100" b="0" i="0" u="none" strike="noStrike" cap="none">
                <a:solidFill>
                  <a:srgbClr val="FFFFFF"/>
                </a:solidFill>
                <a:latin typeface="Fira Sans Medium"/>
                <a:ea typeface="Fira Sans Medium"/>
                <a:cs typeface="Fira Sans Medium"/>
                <a:sym typeface="Fira Sans Medium"/>
              </a:rPr>
              <a:t>Patents: If software uses components protected by patents owned by third parties, the developer may not be able to apply some open-source licenses (e.g. GPL or Apache) without permission. </a:t>
            </a:r>
            <a:endParaRPr sz="1100" b="0" i="0" u="none" strike="noStrike" cap="none">
              <a:solidFill>
                <a:srgbClr val="000000"/>
              </a:solidFill>
              <a:latin typeface="Fira Sans Medium"/>
              <a:ea typeface="Fira Sans Medium"/>
              <a:cs typeface="Fira Sans Medium"/>
              <a:sym typeface="Fira Sans Medium"/>
            </a:endParaRPr>
          </a:p>
        </p:txBody>
      </p:sp>
      <p:sp>
        <p:nvSpPr>
          <p:cNvPr id="133" name="Google Shape;133;p2"/>
          <p:cNvSpPr/>
          <p:nvPr/>
        </p:nvSpPr>
        <p:spPr>
          <a:xfrm>
            <a:off x="6839089" y="18162176"/>
            <a:ext cx="288234" cy="288220"/>
          </a:xfrm>
          <a:custGeom>
            <a:avLst/>
            <a:gdLst/>
            <a:ahLst/>
            <a:cxnLst/>
            <a:rect l="l" t="t" r="r" b="b"/>
            <a:pathLst>
              <a:path w="140822" h="140822" extrusionOk="0">
                <a:moveTo>
                  <a:pt x="0" y="0"/>
                </a:moveTo>
                <a:lnTo>
                  <a:pt x="140822" y="0"/>
                </a:lnTo>
                <a:lnTo>
                  <a:pt x="140822" y="140822"/>
                </a:lnTo>
                <a:lnTo>
                  <a:pt x="0" y="140822"/>
                </a:lnTo>
                <a:lnTo>
                  <a:pt x="0" y="0"/>
                </a:lnTo>
                <a:close/>
              </a:path>
            </a:pathLst>
          </a:custGeom>
          <a:blipFill rotWithShape="1">
            <a:blip r:embed="rId31">
              <a:alphaModFix/>
            </a:blip>
            <a:stretch>
              <a:fillRect/>
            </a:stretch>
          </a:blipFill>
          <a:ln>
            <a:noFill/>
          </a:ln>
        </p:spPr>
      </p:sp>
      <p:sp>
        <p:nvSpPr>
          <p:cNvPr id="134" name="Google Shape;134;p2">
            <a:hlinkClick r:id="rId32"/>
          </p:cNvPr>
          <p:cNvSpPr/>
          <p:nvPr/>
        </p:nvSpPr>
        <p:spPr>
          <a:xfrm>
            <a:off x="7181981" y="18162176"/>
            <a:ext cx="278995" cy="278982"/>
          </a:xfrm>
          <a:custGeom>
            <a:avLst/>
            <a:gdLst/>
            <a:ahLst/>
            <a:cxnLst/>
            <a:rect l="l" t="t" r="r" b="b"/>
            <a:pathLst>
              <a:path w="136308" h="136308" extrusionOk="0">
                <a:moveTo>
                  <a:pt x="0" y="0"/>
                </a:moveTo>
                <a:lnTo>
                  <a:pt x="136308" y="0"/>
                </a:lnTo>
                <a:lnTo>
                  <a:pt x="136308" y="136309"/>
                </a:lnTo>
                <a:lnTo>
                  <a:pt x="0" y="136309"/>
                </a:lnTo>
                <a:lnTo>
                  <a:pt x="0" y="0"/>
                </a:lnTo>
                <a:close/>
              </a:path>
            </a:pathLst>
          </a:custGeom>
          <a:blipFill rotWithShape="1">
            <a:blip r:embed="rId33">
              <a:alphaModFix/>
            </a:blip>
            <a:stretch>
              <a:fillRect/>
            </a:stretch>
          </a:blipFill>
          <a:ln>
            <a:noFill/>
          </a:ln>
        </p:spPr>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735</Words>
  <Application>Microsoft Macintosh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Fira Sans Medium</vt:lpstr>
      <vt:lpstr>Fira Sans SemiBold</vt:lpstr>
      <vt:lpstr>Calibri</vt:lpstr>
      <vt:lpstr>Poppins SemiBold</vt:lpstr>
      <vt:lpstr>Open Sans</vt:lpstr>
      <vt:lpstr>Poppins</vt:lpstr>
      <vt:lpstr>Open Sans Medium</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Jean Fairbairn</cp:lastModifiedBy>
  <cp:revision>1</cp:revision>
  <dcterms:created xsi:type="dcterms:W3CDTF">2006-08-16T00:00:00Z</dcterms:created>
  <dcterms:modified xsi:type="dcterms:W3CDTF">2025-10-15T08:59:56Z</dcterms:modified>
</cp:coreProperties>
</file>