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9"/>
  </p:notesMasterIdLst>
  <p:sldIdLst>
    <p:sldId id="275" r:id="rId2"/>
    <p:sldId id="307" r:id="rId3"/>
    <p:sldId id="308" r:id="rId4"/>
    <p:sldId id="300" r:id="rId5"/>
    <p:sldId id="321" r:id="rId6"/>
    <p:sldId id="310" r:id="rId7"/>
    <p:sldId id="322" r:id="rId8"/>
    <p:sldId id="311" r:id="rId9"/>
    <p:sldId id="312" r:id="rId10"/>
    <p:sldId id="313" r:id="rId11"/>
    <p:sldId id="314" r:id="rId12"/>
    <p:sldId id="315" r:id="rId13"/>
    <p:sldId id="316" r:id="rId14"/>
    <p:sldId id="317" r:id="rId15"/>
    <p:sldId id="318" r:id="rId16"/>
    <p:sldId id="319" r:id="rId17"/>
    <p:sldId id="320"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1" d="100"/>
          <a:sy n="111" d="100"/>
        </p:scale>
        <p:origin x="634" y="8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36847088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9" name="Rectangle 8">
            <a:extLst>
              <a:ext uri="{FF2B5EF4-FFF2-40B4-BE49-F238E27FC236}">
                <a16:creationId xmlns="" xmlns:a16="http://schemas.microsoft.com/office/drawing/2014/main" id="{D5F516FD-E4AF-4BA2-902A-DA4674655726}"/>
              </a:ext>
              <a:ext uri="{C183D7F6-B498-43B3-948B-1728B52AA6E4}">
                <adec:decorative xmlns="" xmlns:adec="http://schemas.microsoft.com/office/drawing/2017/decorative" val="1"/>
              </a:ext>
            </a:extLst>
          </p:cNvPr>
          <p:cNvSpPr/>
          <p:nvPr userDrawn="1"/>
        </p:nvSpPr>
        <p:spPr>
          <a:xfrm>
            <a:off x="0" y="0"/>
            <a:ext cx="9144000" cy="146850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Avenir Next LT Pro"/>
              <a:ea typeface="+mn-ea"/>
              <a:cs typeface="+mn-cs"/>
            </a:endParaRPr>
          </a:p>
        </p:txBody>
      </p:sp>
      <p:sp>
        <p:nvSpPr>
          <p:cNvPr id="2" name="Title 1">
            <a:extLst>
              <a:ext uri="{FF2B5EF4-FFF2-40B4-BE49-F238E27FC236}">
                <a16:creationId xmlns="" xmlns:a16="http://schemas.microsoft.com/office/drawing/2014/main" id="{07F0F480-E13D-4322-ADF4-56769DC5AFF3}"/>
              </a:ext>
            </a:extLst>
          </p:cNvPr>
          <p:cNvSpPr>
            <a:spLocks noGrp="1"/>
          </p:cNvSpPr>
          <p:nvPr>
            <p:ph type="title" hasCustomPrompt="1"/>
          </p:nvPr>
        </p:nvSpPr>
        <p:spPr>
          <a:xfrm>
            <a:off x="486784" y="272891"/>
            <a:ext cx="8085716" cy="932788"/>
          </a:xfrm>
        </p:spPr>
        <p:txBody>
          <a:bodyPr anchor="b">
            <a:normAutofit/>
          </a:bodyPr>
          <a:lstStyle>
            <a:lvl1pPr algn="l">
              <a:lnSpc>
                <a:spcPct val="100000"/>
              </a:lnSpc>
              <a:defRPr sz="3000" spc="-15" baseline="0">
                <a:solidFill>
                  <a:schemeClr val="bg1"/>
                </a:solidFill>
              </a:defRPr>
            </a:lvl1pPr>
          </a:lstStyle>
          <a:p>
            <a:r>
              <a:rPr lang="en-US" dirty="0"/>
              <a:t>Click to add title</a:t>
            </a:r>
          </a:p>
        </p:txBody>
      </p:sp>
      <p:sp>
        <p:nvSpPr>
          <p:cNvPr id="4" name="Content Placeholder 3">
            <a:extLst>
              <a:ext uri="{FF2B5EF4-FFF2-40B4-BE49-F238E27FC236}">
                <a16:creationId xmlns="" xmlns:a16="http://schemas.microsoft.com/office/drawing/2014/main" id="{977C13D6-1FC2-78F6-EBE9-2E851CAD7BD5}"/>
              </a:ext>
            </a:extLst>
          </p:cNvPr>
          <p:cNvSpPr>
            <a:spLocks noGrp="1"/>
          </p:cNvSpPr>
          <p:nvPr>
            <p:ph sz="quarter" idx="13"/>
          </p:nvPr>
        </p:nvSpPr>
        <p:spPr>
          <a:xfrm>
            <a:off x="486966" y="1892808"/>
            <a:ext cx="8030718" cy="2743200"/>
          </a:xfrm>
        </p:spPr>
        <p:txBody>
          <a:bodyPr/>
          <a:lstStyle>
            <a:lvl1pPr marL="171450" indent="-171450">
              <a:buFont typeface="Arial" panose="020B0604020202020204" pitchFamily="34" charset="0"/>
              <a:buChar char="•"/>
              <a:defRPr sz="1500"/>
            </a:lvl1pPr>
            <a:lvl2pPr marL="514350">
              <a:spcBef>
                <a:spcPts val="375"/>
              </a:spcBef>
              <a:buClr>
                <a:schemeClr val="accent3">
                  <a:lumMod val="50000"/>
                </a:schemeClr>
              </a:buClr>
              <a:defRPr/>
            </a:lvl2pPr>
            <a:lvl3pPr marL="857250">
              <a:spcBef>
                <a:spcPts val="375"/>
              </a:spcBef>
              <a:buClr>
                <a:schemeClr val="accent3">
                  <a:lumMod val="50000"/>
                </a:schemeClr>
              </a:buClr>
              <a:defRPr/>
            </a:lvl3pPr>
            <a:lvl4pPr marL="1200150">
              <a:spcBef>
                <a:spcPts val="375"/>
              </a:spcBef>
              <a:buClr>
                <a:schemeClr val="accent3">
                  <a:lumMod val="50000"/>
                </a:schemeClr>
              </a:buClr>
              <a:defRPr/>
            </a:lvl4pPr>
            <a:lvl5pPr marL="1543050">
              <a:spcBef>
                <a:spcPts val="375"/>
              </a:spcBef>
              <a:buClr>
                <a:schemeClr val="accent3">
                  <a:lumMod val="5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4">
            <a:extLst>
              <a:ext uri="{FF2B5EF4-FFF2-40B4-BE49-F238E27FC236}">
                <a16:creationId xmlns="" xmlns:a16="http://schemas.microsoft.com/office/drawing/2014/main" id="{27F3D4E9-1171-434D-AA71-EA27F72E0D99}"/>
              </a:ext>
            </a:extLst>
          </p:cNvPr>
          <p:cNvSpPr>
            <a:spLocks noGrp="1"/>
          </p:cNvSpPr>
          <p:nvPr>
            <p:ph type="ftr" sz="quarter" idx="11"/>
          </p:nvPr>
        </p:nvSpPr>
        <p:spPr>
          <a:xfrm>
            <a:off x="150876" y="4767263"/>
            <a:ext cx="3627882" cy="273844"/>
          </a:xfrm>
        </p:spPr>
        <p:txBody>
          <a:bodyPr/>
          <a:lstStyle/>
          <a:p>
            <a:pPr defTabSz="685800">
              <a:buClrTx/>
              <a:defRPr/>
            </a:pPr>
            <a:r>
              <a:rPr lang="en-US" sz="788" kern="1200">
                <a:solidFill>
                  <a:prstClr val="black"/>
                </a:solidFill>
                <a:latin typeface="Avenir Next LT Pro"/>
                <a:ea typeface="+mn-ea"/>
                <a:cs typeface="+mn-cs"/>
              </a:rPr>
              <a:t>Presentation title</a:t>
            </a:r>
            <a:endParaRPr lang="en-US" sz="788" kern="1200" dirty="0">
              <a:solidFill>
                <a:prstClr val="black"/>
              </a:solidFill>
              <a:latin typeface="Avenir Next LT Pro"/>
              <a:ea typeface="+mn-ea"/>
              <a:cs typeface="+mn-cs"/>
            </a:endParaRPr>
          </a:p>
        </p:txBody>
      </p:sp>
      <p:sp>
        <p:nvSpPr>
          <p:cNvPr id="7" name="Date Placeholder 3">
            <a:extLst>
              <a:ext uri="{FF2B5EF4-FFF2-40B4-BE49-F238E27FC236}">
                <a16:creationId xmlns="" xmlns:a16="http://schemas.microsoft.com/office/drawing/2014/main" id="{57A29A0D-15CB-4460-9435-7E7D645346A5}"/>
              </a:ext>
            </a:extLst>
          </p:cNvPr>
          <p:cNvSpPr>
            <a:spLocks noGrp="1"/>
          </p:cNvSpPr>
          <p:nvPr>
            <p:ph type="dt" sz="half" idx="10"/>
          </p:nvPr>
        </p:nvSpPr>
        <p:spPr>
          <a:xfrm>
            <a:off x="5260086" y="4766310"/>
            <a:ext cx="3264408" cy="273844"/>
          </a:xfrm>
        </p:spPr>
        <p:txBody>
          <a:bodyPr/>
          <a:lstStyle>
            <a:lvl1pPr>
              <a:defRPr/>
            </a:lvl1pPr>
          </a:lstStyle>
          <a:p>
            <a:pPr>
              <a:defRPr/>
            </a:pPr>
            <a:r>
              <a:rPr lang="en-US" dirty="0">
                <a:solidFill>
                  <a:prstClr val="black"/>
                </a:solidFill>
              </a:rPr>
              <a:t>20XX</a:t>
            </a:r>
          </a:p>
        </p:txBody>
      </p:sp>
      <p:sp>
        <p:nvSpPr>
          <p:cNvPr id="8" name="Slide Number Placeholder 5">
            <a:extLst>
              <a:ext uri="{FF2B5EF4-FFF2-40B4-BE49-F238E27FC236}">
                <a16:creationId xmlns="" xmlns:a16="http://schemas.microsoft.com/office/drawing/2014/main" id="{8B6F95C2-7834-44D3-B93B-79D944E1283C}"/>
              </a:ext>
            </a:extLst>
          </p:cNvPr>
          <p:cNvSpPr>
            <a:spLocks noGrp="1"/>
          </p:cNvSpPr>
          <p:nvPr>
            <p:ph type="sldNum" sz="quarter" idx="12"/>
          </p:nvPr>
        </p:nvSpPr>
        <p:spPr>
          <a:xfrm>
            <a:off x="8524494" y="4767263"/>
            <a:ext cx="473202" cy="273844"/>
          </a:xfrm>
        </p:spPr>
        <p:txBody>
          <a:bodyPr/>
          <a:lstStyle/>
          <a:p>
            <a:pPr defTabSz="685800">
              <a:buClrTx/>
              <a:defRPr/>
            </a:pPr>
            <a:fld id="{06B786C7-B8F9-4072-AAAA-17258464D730}" type="slidenum">
              <a:rPr lang="en-US" sz="788" kern="1200" smtClean="0">
                <a:solidFill>
                  <a:prstClr val="black"/>
                </a:solidFill>
                <a:latin typeface="Avenir Next LT Pro"/>
                <a:ea typeface="+mn-ea"/>
                <a:cs typeface="+mn-cs"/>
              </a:rPr>
              <a:pPr defTabSz="685800">
                <a:buClrTx/>
                <a:defRPr/>
              </a:pPr>
              <a:t>‹#›</a:t>
            </a:fld>
            <a:endParaRPr lang="en-US" sz="788" kern="1200" dirty="0">
              <a:solidFill>
                <a:prstClr val="black"/>
              </a:solidFill>
              <a:latin typeface="Avenir Next LT Pro"/>
              <a:ea typeface="+mn-ea"/>
              <a:cs typeface="+mn-cs"/>
            </a:endParaRPr>
          </a:p>
        </p:txBody>
      </p:sp>
    </p:spTree>
    <p:extLst>
      <p:ext uri="{BB962C8B-B14F-4D97-AF65-F5344CB8AC3E}">
        <p14:creationId xmlns:p14="http://schemas.microsoft.com/office/powerpoint/2010/main" val="3049072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61"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eifl.net/eifl-in-action/collaboration-sustainable-open-access-publishing-africa"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s://kapjournal.com/index.php/kap/en/authortraining"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4922" y="651051"/>
            <a:ext cx="7030277" cy="2476462"/>
          </a:xfrm>
        </p:spPr>
        <p:txBody>
          <a:bodyPr>
            <a:normAutofit/>
          </a:bodyPr>
          <a:lstStyle/>
          <a:p>
            <a:pPr algn="ctr"/>
            <a:r>
              <a:rPr lang="en-US" sz="3300" b="1" dirty="0">
                <a:latin typeface="Calibri Light" panose="020F0302020204030204" pitchFamily="34" charset="0"/>
                <a:cs typeface="Calibri Light" panose="020F0302020204030204" pitchFamily="34" charset="0"/>
              </a:rPr>
              <a:t>JOURNAL OF KENYA ASSOCIATION OF PHYSICIANS (JOKAP): </a:t>
            </a:r>
            <a:r>
              <a:rPr lang="en-US" sz="3300" b="1" dirty="0" smtClean="0">
                <a:latin typeface="Calibri Light" panose="020F0302020204030204" pitchFamily="34" charset="0"/>
                <a:cs typeface="Calibri Light" panose="020F0302020204030204" pitchFamily="34" charset="0"/>
              </a:rPr>
              <a:t>RESULTS OF AUTHOR TRAINING</a:t>
            </a:r>
            <a:endParaRPr lang="en-US" sz="3300" b="1" dirty="0">
              <a:latin typeface="Calibri Light" panose="020F0302020204030204" pitchFamily="34" charset="0"/>
              <a:cs typeface="Calibri Light" panose="020F0302020204030204" pitchFamily="34" charset="0"/>
            </a:endParaRPr>
          </a:p>
        </p:txBody>
      </p:sp>
      <p:sp>
        <p:nvSpPr>
          <p:cNvPr id="3" name="Subtitle 2"/>
          <p:cNvSpPr>
            <a:spLocks noGrp="1"/>
          </p:cNvSpPr>
          <p:nvPr>
            <p:ph type="subTitle" idx="1"/>
          </p:nvPr>
        </p:nvSpPr>
        <p:spPr>
          <a:xfrm>
            <a:off x="2257136" y="3465837"/>
            <a:ext cx="4050899" cy="1241822"/>
          </a:xfrm>
        </p:spPr>
        <p:txBody>
          <a:bodyPr>
            <a:noAutofit/>
          </a:bodyPr>
          <a:lstStyle/>
          <a:p>
            <a:pPr algn="l"/>
            <a:r>
              <a:rPr lang="en-US" sz="1400" b="1" dirty="0">
                <a:latin typeface="Sitka Heading" pitchFamily="2" charset="0"/>
                <a:cs typeface="Times New Roman" panose="02020603050405020304" charset="0"/>
                <a:sym typeface="+mn-ea"/>
              </a:rPr>
              <a:t>Dr Bundi Karau </a:t>
            </a:r>
          </a:p>
          <a:p>
            <a:pPr algn="l"/>
            <a:endParaRPr lang="en-US" sz="1400" b="1" dirty="0">
              <a:latin typeface="Sitka Heading" pitchFamily="2" charset="0"/>
              <a:cs typeface="Times New Roman" panose="02020603050405020304" charset="0"/>
              <a:sym typeface="+mn-ea"/>
            </a:endParaRPr>
          </a:p>
          <a:p>
            <a:pPr algn="l"/>
            <a:r>
              <a:rPr lang="en-US" sz="1400" b="1" dirty="0" smtClean="0">
                <a:latin typeface="Sitka Heading" pitchFamily="2" charset="0"/>
                <a:cs typeface="Times New Roman" panose="02020603050405020304" charset="0"/>
                <a:sym typeface="+mn-ea"/>
              </a:rPr>
              <a:t>Managing </a:t>
            </a:r>
            <a:r>
              <a:rPr lang="en-US" sz="1400" b="1" dirty="0">
                <a:latin typeface="Sitka Heading" pitchFamily="2" charset="0"/>
                <a:cs typeface="Times New Roman" panose="02020603050405020304" charset="0"/>
                <a:sym typeface="+mn-ea"/>
              </a:rPr>
              <a:t>Editor, </a:t>
            </a:r>
            <a:r>
              <a:rPr lang="en-US" sz="1400" b="1" dirty="0" err="1">
                <a:latin typeface="Sitka Heading" pitchFamily="2" charset="0"/>
                <a:cs typeface="Times New Roman" panose="02020603050405020304" charset="0"/>
                <a:sym typeface="+mn-ea"/>
              </a:rPr>
              <a:t>Jokap</a:t>
            </a:r>
            <a:endParaRPr lang="en-US" sz="1400" dirty="0">
              <a:latin typeface="Sitka Heading" pitchFamily="2" charset="0"/>
              <a:cs typeface="Times New Roman" panose="02020603050405020304" charset="0"/>
            </a:endParaRPr>
          </a:p>
        </p:txBody>
      </p:sp>
      <p:pic>
        <p:nvPicPr>
          <p:cNvPr id="7" name="Picture 6">
            <a:extLst>
              <a:ext uri="{FF2B5EF4-FFF2-40B4-BE49-F238E27FC236}">
                <a16:creationId xmlns="" xmlns:a16="http://schemas.microsoft.com/office/drawing/2014/main" id="{09D9D8B9-AEE6-65AA-6914-0C065EBB9514}"/>
              </a:ext>
            </a:extLst>
          </p:cNvPr>
          <p:cNvPicPr>
            <a:picLocks noChangeAspect="1"/>
          </p:cNvPicPr>
          <p:nvPr/>
        </p:nvPicPr>
        <p:blipFill>
          <a:blip r:embed="rId2"/>
          <a:stretch>
            <a:fillRect/>
          </a:stretch>
        </p:blipFill>
        <p:spPr>
          <a:xfrm>
            <a:off x="7315199" y="534407"/>
            <a:ext cx="1781424" cy="3372321"/>
          </a:xfrm>
          <a:prstGeom prst="rect">
            <a:avLst/>
          </a:prstGeom>
        </p:spPr>
      </p:pic>
      <p:pic>
        <p:nvPicPr>
          <p:cNvPr id="9" name="Picture 8">
            <a:extLst>
              <a:ext uri="{FF2B5EF4-FFF2-40B4-BE49-F238E27FC236}">
                <a16:creationId xmlns="" xmlns:a16="http://schemas.microsoft.com/office/drawing/2014/main" id="{3C183A23-9FA8-612D-6987-DEDD265A59D0}"/>
              </a:ext>
            </a:extLst>
          </p:cNvPr>
          <p:cNvPicPr>
            <a:picLocks noChangeAspect="1"/>
          </p:cNvPicPr>
          <p:nvPr/>
        </p:nvPicPr>
        <p:blipFill>
          <a:blip r:embed="rId3"/>
          <a:stretch>
            <a:fillRect/>
          </a:stretch>
        </p:blipFill>
        <p:spPr>
          <a:xfrm>
            <a:off x="212035" y="244467"/>
            <a:ext cx="4268930" cy="124640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GB"/>
          </a:p>
        </p:txBody>
      </p:sp>
      <p:sp>
        <p:nvSpPr>
          <p:cNvPr id="3" name="Text Placeholder 2"/>
          <p:cNvSpPr>
            <a:spLocks noGrp="1"/>
          </p:cNvSpPr>
          <p:nvPr>
            <p:ph type="body" idx="1"/>
          </p:nvPr>
        </p:nvSpPr>
        <p:spPr/>
        <p:txBody>
          <a:bodyPr>
            <a:normAutofit lnSpcReduction="10000"/>
          </a:bodyPr>
          <a:lstStyle/>
          <a:p>
            <a:r>
              <a:rPr lang="en-GB" dirty="0"/>
              <a:t>Promotion of the workshop was conducted through student organizations and professional networks using </a:t>
            </a:r>
            <a:r>
              <a:rPr lang="en-GB" dirty="0" err="1"/>
              <a:t>WhatsApp</a:t>
            </a:r>
            <a:r>
              <a:rPr lang="en-GB" dirty="0"/>
              <a:t>, </a:t>
            </a:r>
            <a:r>
              <a:rPr lang="en-GB" dirty="0" err="1"/>
              <a:t>Instagram</a:t>
            </a:r>
            <a:r>
              <a:rPr lang="en-GB" dirty="0"/>
              <a:t>, X, and LinkedIn, as well as through partner student associations. </a:t>
            </a:r>
            <a:endParaRPr lang="en-GB" dirty="0" smtClean="0"/>
          </a:p>
          <a:p>
            <a:r>
              <a:rPr lang="en-GB" dirty="0" smtClean="0"/>
              <a:t>This </a:t>
            </a:r>
            <a:r>
              <a:rPr lang="en-GB" dirty="0"/>
              <a:t>dissemination strategy significantly increased visibility among students, particularly in Kenya, where partner organizations have strong membership bases. </a:t>
            </a:r>
            <a:endParaRPr lang="en-GB" dirty="0" smtClean="0"/>
          </a:p>
          <a:p>
            <a:r>
              <a:rPr lang="en-GB" dirty="0" smtClean="0"/>
              <a:t>As </a:t>
            </a:r>
            <a:r>
              <a:rPr lang="en-GB" dirty="0"/>
              <a:t>a result, undergraduate students from Kenyan universities formed the largest proportion of participants</a:t>
            </a:r>
            <a:r>
              <a:rPr lang="en-GB" dirty="0" smtClean="0"/>
              <a:t>.</a:t>
            </a:r>
          </a:p>
          <a:p>
            <a:r>
              <a:rPr lang="en-GB" dirty="0" smtClean="0"/>
              <a:t> </a:t>
            </a:r>
            <a:r>
              <a:rPr lang="en-GB" dirty="0"/>
              <a:t>A total of 960 individuals registered for the program, demonstrating substantial demand for research capacity building in Kenya and across East Africa.</a:t>
            </a:r>
            <a:endParaRPr lang="en-GB" dirty="0"/>
          </a:p>
        </p:txBody>
      </p:sp>
    </p:spTree>
    <p:extLst>
      <p:ext uri="{BB962C8B-B14F-4D97-AF65-F5344CB8AC3E}">
        <p14:creationId xmlns:p14="http://schemas.microsoft.com/office/powerpoint/2010/main" val="1575033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73765"/>
            <a:ext cx="8520600" cy="572700"/>
          </a:xfrm>
        </p:spPr>
        <p:txBody>
          <a:bodyPr>
            <a:normAutofit fontScale="90000"/>
          </a:bodyPr>
          <a:lstStyle/>
          <a:p>
            <a:r>
              <a:rPr lang="en-GB" dirty="0" smtClean="0"/>
              <a:t>Training program</a:t>
            </a:r>
            <a:endParaRPr lang="en-GB" dirty="0"/>
          </a:p>
        </p:txBody>
      </p:sp>
      <p:sp>
        <p:nvSpPr>
          <p:cNvPr id="3" name="Text Placeholder 2"/>
          <p:cNvSpPr>
            <a:spLocks noGrp="1"/>
          </p:cNvSpPr>
          <p:nvPr>
            <p:ph type="body" idx="1"/>
          </p:nvPr>
        </p:nvSpPr>
        <p:spPr>
          <a:xfrm>
            <a:off x="311700" y="481460"/>
            <a:ext cx="8520600" cy="3416400"/>
          </a:xfrm>
        </p:spPr>
        <p:txBody>
          <a:bodyPr>
            <a:noAutofit/>
          </a:bodyPr>
          <a:lstStyle/>
          <a:p>
            <a:r>
              <a:rPr lang="en-GB" sz="1400" dirty="0"/>
              <a:t>The workshop spanned eleven weeks and included 21 bi-weekly sessions of 90 minutes each at 1900 </a:t>
            </a:r>
            <a:r>
              <a:rPr lang="en-GB" sz="1400" dirty="0" err="1"/>
              <a:t>hrs</a:t>
            </a:r>
            <a:r>
              <a:rPr lang="en-GB" sz="1400" dirty="0"/>
              <a:t> EAT, targeting a diverse cohort of participants ranging from novice researchers to experienced authors seeking to refine their skills</a:t>
            </a:r>
            <a:r>
              <a:rPr lang="en-GB" sz="1400" dirty="0" smtClean="0"/>
              <a:t>.</a:t>
            </a:r>
          </a:p>
          <a:p>
            <a:endParaRPr lang="en-GB" sz="1400" dirty="0" smtClean="0"/>
          </a:p>
          <a:p>
            <a:r>
              <a:rPr lang="en-GB" sz="1400" dirty="0" smtClean="0"/>
              <a:t>Sessions </a:t>
            </a:r>
            <a:r>
              <a:rPr lang="en-GB" sz="1400" dirty="0"/>
              <a:t>were facilitated by academics and journal editors, providing participants with both pan-African and international perspectives on research standards and publication practices. </a:t>
            </a:r>
            <a:endParaRPr lang="en-GB" sz="1400" dirty="0" smtClean="0"/>
          </a:p>
          <a:p>
            <a:endParaRPr lang="en-GB" sz="1400" dirty="0" smtClean="0"/>
          </a:p>
          <a:p>
            <a:r>
              <a:rPr lang="en-GB" sz="1400" dirty="0" smtClean="0"/>
              <a:t>The </a:t>
            </a:r>
            <a:r>
              <a:rPr lang="en-GB" sz="1400" dirty="0"/>
              <a:t>curriculum comprehensively covered the research process, including research conceptualization and design, literature review methodologies, data collection and analysis techniques, ethical considerations, manuscript preparation and structuring, journal selection and submission, peer review navigation, and publication </a:t>
            </a:r>
            <a:r>
              <a:rPr lang="en-GB" sz="1400" dirty="0" smtClean="0"/>
              <a:t>ethics. </a:t>
            </a:r>
          </a:p>
          <a:p>
            <a:endParaRPr lang="en-GB" sz="1400" dirty="0" smtClean="0"/>
          </a:p>
          <a:p>
            <a:r>
              <a:rPr lang="en-GB" sz="1400" dirty="0" smtClean="0"/>
              <a:t>At </a:t>
            </a:r>
            <a:r>
              <a:rPr lang="en-GB" sz="1400" dirty="0"/>
              <a:t>the end of each session, participants were given assignments to do at their own time in order to promote hands-on learning. </a:t>
            </a:r>
            <a:endParaRPr lang="en-GB" sz="1400" dirty="0" smtClean="0"/>
          </a:p>
          <a:p>
            <a:endParaRPr lang="en-GB" sz="1400" dirty="0" smtClean="0"/>
          </a:p>
          <a:p>
            <a:r>
              <a:rPr lang="en-GB" sz="1400" dirty="0" smtClean="0"/>
              <a:t>The </a:t>
            </a:r>
            <a:r>
              <a:rPr lang="en-GB" sz="1400" dirty="0"/>
              <a:t>program successfully attracted a diverse cohort of participants, including early-career researchers, undergraduate, graduate, and postgraduate students, and even experienced authors seeking to refine their research and publishing skills.</a:t>
            </a:r>
            <a:endParaRPr lang="en-GB" sz="1400" dirty="0"/>
          </a:p>
        </p:txBody>
      </p:sp>
    </p:spTree>
    <p:extLst>
      <p:ext uri="{BB962C8B-B14F-4D97-AF65-F5344CB8AC3E}">
        <p14:creationId xmlns:p14="http://schemas.microsoft.com/office/powerpoint/2010/main" val="23398983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Results</a:t>
            </a:r>
            <a:endParaRPr lang="en-GB" dirty="0"/>
          </a:p>
        </p:txBody>
      </p:sp>
      <p:graphicFrame>
        <p:nvGraphicFramePr>
          <p:cNvPr id="18" name="Table 17"/>
          <p:cNvGraphicFramePr>
            <a:graphicFrameLocks noGrp="1"/>
          </p:cNvGraphicFramePr>
          <p:nvPr>
            <p:extLst>
              <p:ext uri="{D42A27DB-BD31-4B8C-83A1-F6EECF244321}">
                <p14:modId xmlns:p14="http://schemas.microsoft.com/office/powerpoint/2010/main" val="3620484462"/>
              </p:ext>
            </p:extLst>
          </p:nvPr>
        </p:nvGraphicFramePr>
        <p:xfrm>
          <a:off x="2637692" y="445029"/>
          <a:ext cx="6105379" cy="4513828"/>
        </p:xfrm>
        <a:graphic>
          <a:graphicData uri="http://schemas.openxmlformats.org/drawingml/2006/table">
            <a:tbl>
              <a:tblPr/>
              <a:tblGrid>
                <a:gridCol w="1812051"/>
                <a:gridCol w="1760574"/>
                <a:gridCol w="1266377"/>
                <a:gridCol w="1266377"/>
              </a:tblGrid>
              <a:tr h="283612">
                <a:tc>
                  <a:txBody>
                    <a:bodyPr/>
                    <a:lstStyle/>
                    <a:p>
                      <a:pPr algn="ctr" rtl="0" fontAlgn="t">
                        <a:spcBef>
                          <a:spcPts val="1200"/>
                        </a:spcBef>
                        <a:spcAft>
                          <a:spcPts val="1200"/>
                        </a:spcAft>
                      </a:pPr>
                      <a:r>
                        <a:rPr lang="en-GB" sz="600" b="1" i="0" u="none" strike="noStrike" dirty="0">
                          <a:solidFill>
                            <a:srgbClr val="000000"/>
                          </a:solidFill>
                          <a:effectLst/>
                          <a:latin typeface="Times New Roman" panose="02020603050405020304" pitchFamily="18" charset="0"/>
                        </a:rPr>
                        <a:t>Variable</a:t>
                      </a:r>
                      <a:endParaRPr lang="en-GB" sz="600" dirty="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1" i="0" u="none" strike="noStrike">
                          <a:solidFill>
                            <a:srgbClr val="000000"/>
                          </a:solidFill>
                          <a:effectLst/>
                          <a:latin typeface="Times New Roman" panose="02020603050405020304" pitchFamily="18" charset="0"/>
                        </a:rPr>
                        <a:t>Category</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1" i="0" u="none" strike="noStrike">
                          <a:solidFill>
                            <a:srgbClr val="000000"/>
                          </a:solidFill>
                          <a:effectLst/>
                          <a:latin typeface="Times New Roman" panose="02020603050405020304" pitchFamily="18" charset="0"/>
                        </a:rPr>
                        <a:t>Frequency (n)</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1" i="0" u="none" strike="noStrike">
                          <a:solidFill>
                            <a:srgbClr val="000000"/>
                          </a:solidFill>
                          <a:effectLst/>
                          <a:latin typeface="Times New Roman" panose="02020603050405020304" pitchFamily="18" charset="0"/>
                        </a:rPr>
                        <a:t>Percentage (%)</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rowSpan="2">
                  <a:txBody>
                    <a:bodyPr/>
                    <a:lstStyle/>
                    <a:p>
                      <a:pPr algn="ctr" rtl="0" fontAlgn="t">
                        <a:spcBef>
                          <a:spcPts val="1200"/>
                        </a:spcBef>
                        <a:spcAft>
                          <a:spcPts val="1200"/>
                        </a:spcAft>
                      </a:pPr>
                      <a:r>
                        <a:rPr lang="en-GB" sz="600" b="1" i="0" u="none" strike="noStrike">
                          <a:solidFill>
                            <a:srgbClr val="000000"/>
                          </a:solidFill>
                          <a:effectLst/>
                          <a:latin typeface="Times New Roman" panose="02020603050405020304" pitchFamily="18" charset="0"/>
                        </a:rPr>
                        <a:t>Gender</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Male</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508</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52.9</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vMerge="1">
                  <a:txBody>
                    <a:bodyPr/>
                    <a:lstStyle/>
                    <a:p>
                      <a:endParaRPr lang="en-GB"/>
                    </a:p>
                  </a:txBody>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Female</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452</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dirty="0">
                          <a:solidFill>
                            <a:srgbClr val="000000"/>
                          </a:solidFill>
                          <a:effectLst/>
                          <a:latin typeface="Times New Roman" panose="02020603050405020304" pitchFamily="18" charset="0"/>
                        </a:rPr>
                        <a:t>47.1</a:t>
                      </a:r>
                      <a:endParaRPr lang="en-GB" sz="600" dirty="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rowSpan="4">
                  <a:txBody>
                    <a:bodyPr/>
                    <a:lstStyle/>
                    <a:p>
                      <a:pPr algn="ctr" rtl="0" fontAlgn="t">
                        <a:spcBef>
                          <a:spcPts val="1200"/>
                        </a:spcBef>
                        <a:spcAft>
                          <a:spcPts val="1200"/>
                        </a:spcAft>
                      </a:pPr>
                      <a:r>
                        <a:rPr lang="en-GB" sz="600" b="1" i="0" u="none" strike="noStrike">
                          <a:solidFill>
                            <a:srgbClr val="000000"/>
                          </a:solidFill>
                          <a:effectLst/>
                          <a:latin typeface="Times New Roman" panose="02020603050405020304" pitchFamily="18" charset="0"/>
                        </a:rPr>
                        <a:t>Country of Residence</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Kenya</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666</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69.4</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vMerge="1">
                  <a:txBody>
                    <a:bodyPr/>
                    <a:lstStyle/>
                    <a:p>
                      <a:endParaRPr lang="en-GB"/>
                    </a:p>
                  </a:txBody>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Zambia</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83</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8.6</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vMerge="1">
                  <a:txBody>
                    <a:bodyPr/>
                    <a:lstStyle/>
                    <a:p>
                      <a:endParaRPr lang="en-GB"/>
                    </a:p>
                  </a:txBody>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Ethiopia</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52</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5.4</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vMerge="1">
                  <a:txBody>
                    <a:bodyPr/>
                    <a:lstStyle/>
                    <a:p>
                      <a:endParaRPr lang="en-GB"/>
                    </a:p>
                  </a:txBody>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Others*</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159</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16.6</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83612">
                <a:tc rowSpan="5">
                  <a:txBody>
                    <a:bodyPr/>
                    <a:lstStyle/>
                    <a:p>
                      <a:pPr algn="ctr" rtl="0" fontAlgn="t">
                        <a:spcBef>
                          <a:spcPts val="1200"/>
                        </a:spcBef>
                        <a:spcAft>
                          <a:spcPts val="1200"/>
                        </a:spcAft>
                      </a:pPr>
                      <a:r>
                        <a:rPr lang="en-GB" sz="600" b="1" i="0" u="none" strike="noStrike">
                          <a:solidFill>
                            <a:srgbClr val="000000"/>
                          </a:solidFill>
                          <a:effectLst/>
                          <a:latin typeface="Times New Roman" panose="02020603050405020304" pitchFamily="18" charset="0"/>
                        </a:rPr>
                        <a:t>Specialty / Level of Study</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Undergraduate Medical Students</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575</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59.9</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vMerge="1">
                  <a:txBody>
                    <a:bodyPr/>
                    <a:lstStyle/>
                    <a:p>
                      <a:endParaRPr lang="en-GB"/>
                    </a:p>
                  </a:txBody>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Medical Officer Interns</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71</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7.4</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vMerge="1">
                  <a:txBody>
                    <a:bodyPr/>
                    <a:lstStyle/>
                    <a:p>
                      <a:endParaRPr lang="en-GB"/>
                    </a:p>
                  </a:txBody>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Medical Officers</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52</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5.4</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vMerge="1">
                  <a:txBody>
                    <a:bodyPr/>
                    <a:lstStyle/>
                    <a:p>
                      <a:endParaRPr lang="en-GB"/>
                    </a:p>
                  </a:txBody>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Consultants</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91</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9.5</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vMerge="1">
                  <a:txBody>
                    <a:bodyPr/>
                    <a:lstStyle/>
                    <a:p>
                      <a:endParaRPr lang="en-GB"/>
                    </a:p>
                  </a:txBody>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Others#</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171</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17.8</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rowSpan="2">
                  <a:txBody>
                    <a:bodyPr/>
                    <a:lstStyle/>
                    <a:p>
                      <a:pPr algn="ctr" rtl="0" fontAlgn="t">
                        <a:spcBef>
                          <a:spcPts val="1200"/>
                        </a:spcBef>
                        <a:spcAft>
                          <a:spcPts val="1200"/>
                        </a:spcAft>
                      </a:pPr>
                      <a:r>
                        <a:rPr lang="en-GB" sz="600" b="1" i="0" u="none" strike="noStrike">
                          <a:solidFill>
                            <a:srgbClr val="000000"/>
                          </a:solidFill>
                          <a:effectLst/>
                          <a:latin typeface="Times New Roman" panose="02020603050405020304" pitchFamily="18" charset="0"/>
                        </a:rPr>
                        <a:t>Taken Part in Any Research Project</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Yes</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496</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51.7</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vMerge="1">
                  <a:txBody>
                    <a:bodyPr/>
                    <a:lstStyle/>
                    <a:p>
                      <a:endParaRPr lang="en-GB"/>
                    </a:p>
                  </a:txBody>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No</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464</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48.3</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rowSpan="2">
                  <a:txBody>
                    <a:bodyPr/>
                    <a:lstStyle/>
                    <a:p>
                      <a:pPr algn="ctr" rtl="0" fontAlgn="t">
                        <a:spcBef>
                          <a:spcPts val="1200"/>
                        </a:spcBef>
                        <a:spcAft>
                          <a:spcPts val="1200"/>
                        </a:spcAft>
                      </a:pPr>
                      <a:r>
                        <a:rPr lang="en-GB" sz="600" b="1" i="0" u="none" strike="noStrike">
                          <a:solidFill>
                            <a:srgbClr val="000000"/>
                          </a:solidFill>
                          <a:effectLst/>
                          <a:latin typeface="Times New Roman" panose="02020603050405020304" pitchFamily="18" charset="0"/>
                        </a:rPr>
                        <a:t>Ever Published Research Work</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Yes</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162</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16.9</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vMerge="1">
                  <a:txBody>
                    <a:bodyPr/>
                    <a:lstStyle/>
                    <a:p>
                      <a:endParaRPr lang="en-GB"/>
                    </a:p>
                  </a:txBody>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No</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798</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83.1</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rowSpan="5">
                  <a:txBody>
                    <a:bodyPr/>
                    <a:lstStyle/>
                    <a:p>
                      <a:pPr algn="ctr" rtl="0" fontAlgn="t">
                        <a:spcBef>
                          <a:spcPts val="1200"/>
                        </a:spcBef>
                        <a:spcAft>
                          <a:spcPts val="1200"/>
                        </a:spcAft>
                      </a:pPr>
                      <a:r>
                        <a:rPr lang="en-GB" sz="600" b="1" i="0" u="none" strike="noStrike">
                          <a:solidFill>
                            <a:srgbClr val="000000"/>
                          </a:solidFill>
                          <a:effectLst/>
                          <a:latin typeface="Times New Roman" panose="02020603050405020304" pitchFamily="18" charset="0"/>
                        </a:rPr>
                        <a:t>Level of Research Experience</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None</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204</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21.3</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vMerge="1">
                  <a:txBody>
                    <a:bodyPr/>
                    <a:lstStyle/>
                    <a:p>
                      <a:endParaRPr lang="en-GB"/>
                    </a:p>
                  </a:txBody>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Beginner</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519</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54.1</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vMerge="1">
                  <a:txBody>
                    <a:bodyPr/>
                    <a:lstStyle/>
                    <a:p>
                      <a:endParaRPr lang="en-GB"/>
                    </a:p>
                  </a:txBody>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Intermediate</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219</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22.8</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vMerge="1">
                  <a:txBody>
                    <a:bodyPr/>
                    <a:lstStyle/>
                    <a:p>
                      <a:endParaRPr lang="en-GB"/>
                    </a:p>
                  </a:txBody>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Advanced</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16</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1.7</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r h="207716">
                <a:tc vMerge="1">
                  <a:txBody>
                    <a:bodyPr/>
                    <a:lstStyle/>
                    <a:p>
                      <a:endParaRPr lang="en-GB"/>
                    </a:p>
                  </a:txBody>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Expert</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a:solidFill>
                            <a:srgbClr val="000000"/>
                          </a:solidFill>
                          <a:effectLst/>
                          <a:latin typeface="Times New Roman" panose="02020603050405020304" pitchFamily="18" charset="0"/>
                        </a:rPr>
                        <a:t>2</a:t>
                      </a:r>
                      <a:endParaRPr lang="en-GB" sz="60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c>
                  <a:txBody>
                    <a:bodyPr/>
                    <a:lstStyle/>
                    <a:p>
                      <a:pPr algn="ctr" rtl="0" fontAlgn="t">
                        <a:spcBef>
                          <a:spcPts val="1200"/>
                        </a:spcBef>
                        <a:spcAft>
                          <a:spcPts val="1200"/>
                        </a:spcAft>
                      </a:pPr>
                      <a:r>
                        <a:rPr lang="en-GB" sz="600" b="0" i="0" u="none" strike="noStrike" dirty="0">
                          <a:solidFill>
                            <a:srgbClr val="000000"/>
                          </a:solidFill>
                          <a:effectLst/>
                          <a:latin typeface="Times New Roman" panose="02020603050405020304" pitchFamily="18" charset="0"/>
                        </a:rPr>
                        <a:t>0.2</a:t>
                      </a:r>
                      <a:endParaRPr lang="en-GB" sz="600" dirty="0">
                        <a:effectLst/>
                      </a:endParaRPr>
                    </a:p>
                  </a:txBody>
                  <a:tcPr marL="20155" marR="20155" marT="14512" marB="14512">
                    <a:lnL>
                      <a:noFill/>
                    </a:lnL>
                    <a:lnR>
                      <a:noFill/>
                    </a:lnR>
                    <a:lnT w="10579" cap="flat" cmpd="sng" algn="ctr">
                      <a:solidFill>
                        <a:srgbClr val="666666"/>
                      </a:solidFill>
                      <a:prstDash val="solid"/>
                      <a:round/>
                      <a:headEnd type="none" w="med" len="med"/>
                      <a:tailEnd type="none" w="med" len="med"/>
                    </a:lnT>
                    <a:lnB w="10579" cap="flat" cmpd="sng" algn="ctr">
                      <a:solidFill>
                        <a:srgbClr val="666666"/>
                      </a:solidFill>
                      <a:prstDash val="solid"/>
                      <a:round/>
                      <a:headEnd type="none" w="med" len="med"/>
                      <a:tailEnd type="none" w="med" len="med"/>
                    </a:lnB>
                  </a:tcPr>
                </a:tc>
              </a:tr>
            </a:tbl>
          </a:graphicData>
        </a:graphic>
      </p:graphicFrame>
      <p:sp>
        <p:nvSpPr>
          <p:cNvPr id="19" name="Rectangle 8"/>
          <p:cNvSpPr>
            <a:spLocks noChangeArrowheads="1"/>
          </p:cNvSpPr>
          <p:nvPr/>
        </p:nvSpPr>
        <p:spPr bwMode="auto">
          <a:xfrm>
            <a:off x="3854450" y="11525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5281357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Impact of Author Training Workshop</a:t>
            </a:r>
            <a:r>
              <a:rPr lang="en-GB" dirty="0"/>
              <a:t/>
            </a:r>
            <a:br>
              <a:rPr lang="en-GB" dirty="0"/>
            </a:br>
            <a:endParaRPr lang="en-GB" dirty="0"/>
          </a:p>
        </p:txBody>
      </p:sp>
      <p:sp>
        <p:nvSpPr>
          <p:cNvPr id="3" name="Text Placeholder 2"/>
          <p:cNvSpPr>
            <a:spLocks noGrp="1"/>
          </p:cNvSpPr>
          <p:nvPr>
            <p:ph type="body" idx="1"/>
          </p:nvPr>
        </p:nvSpPr>
        <p:spPr/>
        <p:txBody>
          <a:bodyPr>
            <a:normAutofit fontScale="92500" lnSpcReduction="20000"/>
          </a:bodyPr>
          <a:lstStyle/>
          <a:p>
            <a:r>
              <a:rPr lang="en-GB" dirty="0" smtClean="0"/>
              <a:t>Knowledge </a:t>
            </a:r>
            <a:r>
              <a:rPr lang="en-GB" dirty="0"/>
              <a:t>improvement was evident, with the pre-course assessment average score of 85.519/100 increasing to 95.826/100 post-course, representing an average improvement of 10.307 points, or a 12.1% increase. </a:t>
            </a:r>
            <a:endParaRPr lang="en-GB" dirty="0" smtClean="0"/>
          </a:p>
          <a:p>
            <a:endParaRPr lang="en-GB" dirty="0" smtClean="0"/>
          </a:p>
          <a:p>
            <a:r>
              <a:rPr lang="en-GB" dirty="0" smtClean="0"/>
              <a:t>Of </a:t>
            </a:r>
            <a:r>
              <a:rPr lang="en-GB" dirty="0"/>
              <a:t>the total participants, 194 (83.6%) demonstrated an increase in post-intervention scores (positive ranks), 29 (12.5%) showed a decrease (negative ranks), and 9 (3.9%) had no change (ties). </a:t>
            </a:r>
            <a:endParaRPr lang="en-GB" dirty="0" smtClean="0"/>
          </a:p>
          <a:p>
            <a:endParaRPr lang="en-GB" dirty="0"/>
          </a:p>
          <a:p>
            <a:r>
              <a:rPr lang="en-GB" dirty="0" smtClean="0"/>
              <a:t>A </a:t>
            </a:r>
            <a:r>
              <a:rPr lang="en-GB" dirty="0"/>
              <a:t>Wilcoxon signed-rank test of pre and post-workshop scores showed a statistically significant difference between pre- and post-intervention scores (Z = −10.769, p &lt; 0.001).</a:t>
            </a:r>
            <a:endParaRPr lang="en-GB" dirty="0"/>
          </a:p>
          <a:p>
            <a:r>
              <a:rPr lang="en-GB" dirty="0"/>
              <a:t/>
            </a:r>
            <a:br>
              <a:rPr lang="en-GB" dirty="0"/>
            </a:br>
            <a:endParaRPr lang="en-GB" dirty="0"/>
          </a:p>
        </p:txBody>
      </p:sp>
    </p:spTree>
    <p:extLst>
      <p:ext uri="{BB962C8B-B14F-4D97-AF65-F5344CB8AC3E}">
        <p14:creationId xmlns:p14="http://schemas.microsoft.com/office/powerpoint/2010/main" val="1981074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Participant Feedback</a:t>
            </a:r>
            <a:r>
              <a:rPr lang="en-GB" dirty="0"/>
              <a:t/>
            </a:r>
            <a:br>
              <a:rPr lang="en-GB" dirty="0"/>
            </a:br>
            <a:endParaRPr lang="en-GB" dirty="0"/>
          </a:p>
        </p:txBody>
      </p:sp>
      <p:sp>
        <p:nvSpPr>
          <p:cNvPr id="3" name="Text Placeholder 2"/>
          <p:cNvSpPr>
            <a:spLocks noGrp="1"/>
          </p:cNvSpPr>
          <p:nvPr>
            <p:ph type="body" idx="1"/>
          </p:nvPr>
        </p:nvSpPr>
        <p:spPr/>
        <p:txBody>
          <a:bodyPr>
            <a:normAutofit fontScale="70000" lnSpcReduction="20000"/>
          </a:bodyPr>
          <a:lstStyle/>
          <a:p>
            <a:r>
              <a:rPr lang="en-GB" dirty="0" smtClean="0"/>
              <a:t>Post-course </a:t>
            </a:r>
            <a:r>
              <a:rPr lang="en-GB" dirty="0"/>
              <a:t>survey results reflected high participant satisfaction and perceived impact. Overall satisfaction averaged 4.6/5.0, with 95% of participants rating satisfaction as 4 or 5 out of 5 and 68% giving the maximum rating of 5. </a:t>
            </a:r>
            <a:endParaRPr lang="en-GB" dirty="0" smtClean="0"/>
          </a:p>
          <a:p>
            <a:r>
              <a:rPr lang="en-GB" dirty="0" smtClean="0"/>
              <a:t>Content </a:t>
            </a:r>
            <a:r>
              <a:rPr lang="en-GB" dirty="0"/>
              <a:t>relevance averaged 4.5/5.0, with 92% rating the content as relevant and 78% assigning the highest rating. </a:t>
            </a:r>
            <a:endParaRPr lang="en-GB" dirty="0" smtClean="0"/>
          </a:p>
          <a:p>
            <a:r>
              <a:rPr lang="en-GB" dirty="0" smtClean="0"/>
              <a:t>Facilitator </a:t>
            </a:r>
            <a:r>
              <a:rPr lang="en-GB" dirty="0"/>
              <a:t>quality received an average score of 4.7/5.0, with 97% rating facilitators highly and 73% giving maximum ratings for effectiveness</a:t>
            </a:r>
            <a:r>
              <a:rPr lang="en-GB" dirty="0" smtClean="0"/>
              <a:t>.</a:t>
            </a:r>
          </a:p>
          <a:p>
            <a:r>
              <a:rPr lang="en-GB" dirty="0" smtClean="0"/>
              <a:t> </a:t>
            </a:r>
            <a:r>
              <a:rPr lang="en-GB" dirty="0"/>
              <a:t>Program organization and learning methods effectiveness averaged 4.5/5.0 and 4.4/5.0, respectively, and 98% of participants reported that the workshop met or partly met their expectations.</a:t>
            </a:r>
            <a:endParaRPr lang="en-GB" dirty="0"/>
          </a:p>
          <a:p>
            <a:r>
              <a:rPr lang="en-GB" dirty="0"/>
              <a:t>Participants reported acquiring a wide range of practical skills. Research methodology and design were reported by 89% of participants, data analysis skills using SPSS or Excel were acquired by 76%, with participants, manuscript writing and publication skills were gained by 82% of participants, and grant writing and funding application skills were reported by 71%.  </a:t>
            </a:r>
            <a:endParaRPr lang="en-GB" dirty="0"/>
          </a:p>
          <a:p>
            <a:r>
              <a:rPr lang="en-GB" dirty="0"/>
              <a:t/>
            </a:r>
            <a:br>
              <a:rPr lang="en-GB" dirty="0"/>
            </a:br>
            <a:endParaRPr lang="en-GB" dirty="0"/>
          </a:p>
        </p:txBody>
      </p:sp>
    </p:spTree>
    <p:extLst>
      <p:ext uri="{BB962C8B-B14F-4D97-AF65-F5344CB8AC3E}">
        <p14:creationId xmlns:p14="http://schemas.microsoft.com/office/powerpoint/2010/main" val="2041895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Application intent</a:t>
            </a:r>
            <a:endParaRPr lang="en-GB" b="1" dirty="0"/>
          </a:p>
        </p:txBody>
      </p:sp>
      <p:sp>
        <p:nvSpPr>
          <p:cNvPr id="3" name="Text Placeholder 2"/>
          <p:cNvSpPr>
            <a:spLocks noGrp="1"/>
          </p:cNvSpPr>
          <p:nvPr>
            <p:ph type="body" idx="1"/>
          </p:nvPr>
        </p:nvSpPr>
        <p:spPr/>
        <p:txBody>
          <a:bodyPr>
            <a:normAutofit fontScale="92500" lnSpcReduction="20000"/>
          </a:bodyPr>
          <a:lstStyle/>
          <a:p>
            <a:r>
              <a:rPr lang="en-GB" dirty="0" smtClean="0"/>
              <a:t>94</a:t>
            </a:r>
            <a:r>
              <a:rPr lang="en-GB" dirty="0"/>
              <a:t>% of participants reported they were “Very Likely” or “Likely” to apply the skills learned, with 72% indicating “Very Likely” for implementing knowledge gained. </a:t>
            </a:r>
            <a:endParaRPr lang="en-GB" dirty="0" smtClean="0"/>
          </a:p>
          <a:p>
            <a:endParaRPr lang="en-GB" dirty="0" smtClean="0"/>
          </a:p>
          <a:p>
            <a:r>
              <a:rPr lang="en-GB" dirty="0" smtClean="0"/>
              <a:t>Anticipated </a:t>
            </a:r>
            <a:r>
              <a:rPr lang="en-GB" dirty="0"/>
              <a:t>challenges included limited access to mentorship (45%), with participants commenting, “Finding the right mentor, getting call outs for research opportunities” and “Difficulty finding a mentor to start an actual project”; limited funding and resources (38%), with statements such as limited resources and gaps in practical experience (31%), illustrated by, “Translating theory into practice, moving from selecting a study design in theory to successfully implementing it” and “Experience but that should be fine.”</a:t>
            </a:r>
            <a:endParaRPr lang="en-GB" dirty="0"/>
          </a:p>
          <a:p>
            <a:r>
              <a:rPr lang="en-GB" dirty="0"/>
              <a:t/>
            </a:r>
            <a:br>
              <a:rPr lang="en-GB" dirty="0"/>
            </a:br>
            <a:endParaRPr lang="en-GB" dirty="0"/>
          </a:p>
        </p:txBody>
      </p:sp>
    </p:spTree>
    <p:extLst>
      <p:ext uri="{BB962C8B-B14F-4D97-AF65-F5344CB8AC3E}">
        <p14:creationId xmlns:p14="http://schemas.microsoft.com/office/powerpoint/2010/main" val="834337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Long-term impact indicators</a:t>
            </a:r>
          </a:p>
        </p:txBody>
      </p:sp>
      <p:sp>
        <p:nvSpPr>
          <p:cNvPr id="3" name="Text Placeholder 2"/>
          <p:cNvSpPr>
            <a:spLocks noGrp="1"/>
          </p:cNvSpPr>
          <p:nvPr>
            <p:ph type="body" idx="1"/>
          </p:nvPr>
        </p:nvSpPr>
        <p:spPr/>
        <p:txBody>
          <a:bodyPr/>
          <a:lstStyle/>
          <a:p>
            <a:r>
              <a:rPr lang="en-GB" dirty="0" smtClean="0"/>
              <a:t>Immediate </a:t>
            </a:r>
            <a:r>
              <a:rPr lang="en-GB" dirty="0"/>
              <a:t>outcomes included </a:t>
            </a:r>
            <a:endParaRPr lang="en-GB" dirty="0" smtClean="0"/>
          </a:p>
          <a:p>
            <a:pPr lvl="1"/>
            <a:r>
              <a:rPr lang="en-GB" dirty="0" smtClean="0"/>
              <a:t>improved </a:t>
            </a:r>
            <a:r>
              <a:rPr lang="en-GB" dirty="0"/>
              <a:t>confidence in research capabilities (98</a:t>
            </a:r>
            <a:r>
              <a:rPr lang="en-GB" dirty="0" smtClean="0"/>
              <a:t>%)</a:t>
            </a:r>
          </a:p>
          <a:p>
            <a:pPr lvl="1"/>
            <a:r>
              <a:rPr lang="en-GB" dirty="0" smtClean="0"/>
              <a:t>plans </a:t>
            </a:r>
            <a:r>
              <a:rPr lang="en-GB" dirty="0"/>
              <a:t>to initiate research projects within six months (94%), intentions to submit manuscripts within 12 months (87</a:t>
            </a:r>
            <a:r>
              <a:rPr lang="en-GB" dirty="0" smtClean="0"/>
              <a:t>%)</a:t>
            </a:r>
          </a:p>
          <a:p>
            <a:pPr lvl="1"/>
            <a:r>
              <a:rPr lang="en-GB" dirty="0" smtClean="0"/>
              <a:t>and </a:t>
            </a:r>
            <a:r>
              <a:rPr lang="en-GB" dirty="0"/>
              <a:t>pursuit of ongoing mentorship connections (76%). </a:t>
            </a:r>
            <a:endParaRPr lang="en-GB" dirty="0" smtClean="0"/>
          </a:p>
          <a:p>
            <a:r>
              <a:rPr lang="en-GB" dirty="0" smtClean="0"/>
              <a:t>In </a:t>
            </a:r>
            <a:r>
              <a:rPr lang="en-GB" dirty="0"/>
              <a:t>terms of professional development, participants earned CPD credits, enhanced their CVs for career advancement, built networks, and established a foundation for future collaborative research projects. </a:t>
            </a:r>
            <a:endParaRPr lang="en-GB" dirty="0" smtClean="0"/>
          </a:p>
          <a:p>
            <a:r>
              <a:rPr lang="en-GB" dirty="0" smtClean="0"/>
              <a:t>Collectively</a:t>
            </a:r>
            <a:r>
              <a:rPr lang="en-GB" dirty="0"/>
              <a:t>, these results reflect the workshop’s substantial contribution to strengthening research capacity in East Africa.</a:t>
            </a:r>
            <a:endParaRPr lang="en-GB" dirty="0"/>
          </a:p>
        </p:txBody>
      </p:sp>
    </p:spTree>
    <p:extLst>
      <p:ext uri="{BB962C8B-B14F-4D97-AF65-F5344CB8AC3E}">
        <p14:creationId xmlns:p14="http://schemas.microsoft.com/office/powerpoint/2010/main" val="2527941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Conclusion</a:t>
            </a:r>
            <a:endParaRPr lang="en-GB" b="1" dirty="0"/>
          </a:p>
        </p:txBody>
      </p:sp>
      <p:sp>
        <p:nvSpPr>
          <p:cNvPr id="3" name="Text Placeholder 2"/>
          <p:cNvSpPr>
            <a:spLocks noGrp="1"/>
          </p:cNvSpPr>
          <p:nvPr>
            <p:ph type="body" idx="1"/>
          </p:nvPr>
        </p:nvSpPr>
        <p:spPr/>
        <p:txBody>
          <a:bodyPr>
            <a:normAutofit lnSpcReduction="10000"/>
          </a:bodyPr>
          <a:lstStyle/>
          <a:p>
            <a:r>
              <a:rPr lang="en-GB" dirty="0"/>
              <a:t>The JOKAP-ECAJS author training workshop represents a successful capacity-building initiative </a:t>
            </a:r>
            <a:endParaRPr lang="en-GB" dirty="0"/>
          </a:p>
          <a:p>
            <a:r>
              <a:rPr lang="en-GB" dirty="0"/>
              <a:t>C</a:t>
            </a:r>
            <a:r>
              <a:rPr lang="en-GB" dirty="0" smtClean="0"/>
              <a:t>ontributes </a:t>
            </a:r>
            <a:r>
              <a:rPr lang="en-GB" dirty="0"/>
              <a:t>to the growing body of evidence demonstrating that structured research training programs are effective in improving knowledge, confidence, and readiness to engage in research among early-career professionals in Africa. </a:t>
            </a:r>
            <a:endParaRPr lang="en-GB" dirty="0" smtClean="0"/>
          </a:p>
          <a:p>
            <a:r>
              <a:rPr lang="en-GB" dirty="0" smtClean="0"/>
              <a:t>However</a:t>
            </a:r>
            <a:r>
              <a:rPr lang="en-GB" dirty="0"/>
              <a:t>, consistent with existing literature, sustained impact on research productivity requires addressing broader systemic barriers. </a:t>
            </a:r>
            <a:endParaRPr lang="en-GB" dirty="0" smtClean="0"/>
          </a:p>
          <a:p>
            <a:r>
              <a:rPr lang="en-GB" dirty="0" smtClean="0"/>
              <a:t>A </a:t>
            </a:r>
            <a:r>
              <a:rPr lang="en-GB" dirty="0"/>
              <a:t>combined approach integrating training, mentorship, and institutional support is therefore essential for achieving meaningful and lasting improvements in research capacity across the region.</a:t>
            </a:r>
            <a:endParaRPr lang="en-GB" dirty="0"/>
          </a:p>
        </p:txBody>
      </p:sp>
    </p:spTree>
    <p:extLst>
      <p:ext uri="{BB962C8B-B14F-4D97-AF65-F5344CB8AC3E}">
        <p14:creationId xmlns:p14="http://schemas.microsoft.com/office/powerpoint/2010/main" val="1647961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6;p15"/>
          <p:cNvSpPr txBox="1">
            <a:spLocks/>
          </p:cNvSpPr>
          <p:nvPr/>
        </p:nvSpPr>
        <p:spPr>
          <a:xfrm>
            <a:off x="945364" y="2178719"/>
            <a:ext cx="8520600" cy="572700"/>
          </a:xfrm>
          <a:prstGeom prst="rect">
            <a:avLst/>
          </a:prstGeom>
          <a:noFill/>
          <a:ln>
            <a:noFill/>
          </a:ln>
        </p:spPr>
        <p:txBody>
          <a:bodyPr spcFirstLastPara="1" wrap="square" lIns="91425" tIns="91425" rIns="91425" bIns="91425" anchor="t" anchorCtr="0">
            <a:normAutofit fontScale="97500" lnSpcReduction="1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r>
              <a:rPr lang="en-GB" b="1" dirty="0" smtClean="0"/>
              <a:t>Milestones we have achieved in </a:t>
            </a:r>
            <a:r>
              <a:rPr lang="en-GB" b="1" dirty="0" smtClean="0"/>
              <a:t>2024/2026</a:t>
            </a:r>
            <a:endParaRPr lang="en-GB" b="1" dirty="0"/>
          </a:p>
        </p:txBody>
      </p:sp>
    </p:spTree>
    <p:extLst>
      <p:ext uri="{BB962C8B-B14F-4D97-AF65-F5344CB8AC3E}">
        <p14:creationId xmlns:p14="http://schemas.microsoft.com/office/powerpoint/2010/main" val="3646723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67;p15"/>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l" rtl="0">
              <a:lnSpc>
                <a:spcPct val="95000"/>
              </a:lnSpc>
              <a:spcBef>
                <a:spcPts val="0"/>
              </a:spcBef>
              <a:spcAft>
                <a:spcPts val="0"/>
              </a:spcAft>
              <a:buSzPts val="770"/>
              <a:buNone/>
            </a:pPr>
            <a:r>
              <a:rPr lang="en" sz="1600" b="1" dirty="0" smtClean="0">
                <a:solidFill>
                  <a:schemeClr val="dk1"/>
                </a:solidFill>
              </a:rPr>
              <a:t>1. Editorial </a:t>
            </a:r>
            <a:r>
              <a:rPr lang="en" sz="1600" b="1" dirty="0">
                <a:solidFill>
                  <a:schemeClr val="dk1"/>
                </a:solidFill>
              </a:rPr>
              <a:t>Team</a:t>
            </a:r>
            <a:endParaRPr sz="1600" b="1" dirty="0">
              <a:solidFill>
                <a:schemeClr val="dk1"/>
              </a:solidFill>
            </a:endParaRPr>
          </a:p>
          <a:p>
            <a:pPr marL="457200" lvl="0" indent="-330200" algn="l" rtl="0">
              <a:lnSpc>
                <a:spcPct val="95000"/>
              </a:lnSpc>
              <a:spcBef>
                <a:spcPts val="1200"/>
              </a:spcBef>
              <a:spcAft>
                <a:spcPts val="0"/>
              </a:spcAft>
              <a:buClr>
                <a:schemeClr val="dk1"/>
              </a:buClr>
              <a:buSzPts val="1600"/>
              <a:buChar char="●"/>
            </a:pPr>
            <a:r>
              <a:rPr lang="en" sz="1600" dirty="0">
                <a:solidFill>
                  <a:schemeClr val="dk1"/>
                </a:solidFill>
              </a:rPr>
              <a:t>Development Editor, interns, and assistant recruited</a:t>
            </a:r>
            <a:endParaRPr sz="1600" dirty="0">
              <a:solidFill>
                <a:schemeClr val="dk1"/>
              </a:solidFill>
            </a:endParaRPr>
          </a:p>
          <a:p>
            <a:pPr marL="0" lvl="0" indent="0" algn="l" rtl="0">
              <a:lnSpc>
                <a:spcPct val="95000"/>
              </a:lnSpc>
              <a:spcBef>
                <a:spcPts val="1200"/>
              </a:spcBef>
              <a:spcAft>
                <a:spcPts val="0"/>
              </a:spcAft>
              <a:buNone/>
            </a:pPr>
            <a:r>
              <a:rPr lang="en" sz="1600" b="1" dirty="0" smtClean="0">
                <a:solidFill>
                  <a:schemeClr val="dk1"/>
                </a:solidFill>
              </a:rPr>
              <a:t>2. Website </a:t>
            </a:r>
            <a:r>
              <a:rPr lang="en" sz="1600" b="1" dirty="0">
                <a:solidFill>
                  <a:schemeClr val="dk1"/>
                </a:solidFill>
              </a:rPr>
              <a:t>&amp; Platform</a:t>
            </a:r>
            <a:endParaRPr sz="1600" b="1" dirty="0">
              <a:solidFill>
                <a:schemeClr val="dk1"/>
              </a:solidFill>
            </a:endParaRPr>
          </a:p>
          <a:p>
            <a:pPr marL="457200" lvl="0" indent="-330200" algn="l" rtl="0">
              <a:lnSpc>
                <a:spcPct val="95000"/>
              </a:lnSpc>
              <a:spcBef>
                <a:spcPts val="1200"/>
              </a:spcBef>
              <a:spcAft>
                <a:spcPts val="0"/>
              </a:spcAft>
              <a:buClr>
                <a:schemeClr val="dk1"/>
              </a:buClr>
              <a:buSzPts val="1600"/>
              <a:buChar char="●"/>
            </a:pPr>
            <a:r>
              <a:rPr lang="en" sz="1600" dirty="0">
                <a:solidFill>
                  <a:schemeClr val="dk1"/>
                </a:solidFill>
              </a:rPr>
              <a:t>OJS submission system introduced</a:t>
            </a:r>
            <a:endParaRPr sz="1600" dirty="0">
              <a:solidFill>
                <a:schemeClr val="dk1"/>
              </a:solidFill>
            </a:endParaRPr>
          </a:p>
          <a:p>
            <a:pPr marL="457200" lvl="0" indent="-330200" algn="l" rtl="0">
              <a:lnSpc>
                <a:spcPct val="95000"/>
              </a:lnSpc>
              <a:spcBef>
                <a:spcPts val="0"/>
              </a:spcBef>
              <a:spcAft>
                <a:spcPts val="0"/>
              </a:spcAft>
              <a:buClr>
                <a:schemeClr val="dk1"/>
              </a:buClr>
              <a:buSzPts val="1600"/>
              <a:buChar char="●"/>
            </a:pPr>
            <a:r>
              <a:rPr lang="en" sz="1600" dirty="0">
                <a:solidFill>
                  <a:schemeClr val="dk1"/>
                </a:solidFill>
              </a:rPr>
              <a:t>Updated journal policy, editorial team page, about, social media, subscription</a:t>
            </a:r>
            <a:endParaRPr sz="1600" dirty="0">
              <a:solidFill>
                <a:schemeClr val="dk1"/>
              </a:solidFill>
            </a:endParaRPr>
          </a:p>
          <a:p>
            <a:pPr marL="457200" lvl="0" indent="-330200" algn="l" rtl="0">
              <a:lnSpc>
                <a:spcPct val="95000"/>
              </a:lnSpc>
              <a:spcBef>
                <a:spcPts val="0"/>
              </a:spcBef>
              <a:spcAft>
                <a:spcPts val="0"/>
              </a:spcAft>
              <a:buClr>
                <a:schemeClr val="dk1"/>
              </a:buClr>
              <a:buSzPts val="1600"/>
              <a:buChar char="●"/>
            </a:pPr>
            <a:r>
              <a:rPr lang="en" sz="1600" dirty="0" smtClean="0">
                <a:solidFill>
                  <a:schemeClr val="dk1"/>
                </a:solidFill>
                <a:latin typeface="Times New Roman"/>
                <a:ea typeface="Times New Roman"/>
                <a:cs typeface="Times New Roman"/>
                <a:sym typeface="Times New Roman"/>
              </a:rPr>
              <a:t>Author </a:t>
            </a:r>
            <a:r>
              <a:rPr lang="en" sz="1600" dirty="0">
                <a:solidFill>
                  <a:schemeClr val="dk1"/>
                </a:solidFill>
                <a:latin typeface="Times New Roman"/>
                <a:ea typeface="Times New Roman"/>
                <a:cs typeface="Times New Roman"/>
                <a:sym typeface="Times New Roman"/>
              </a:rPr>
              <a:t>guidelines, copyright policy, funding details, archiving</a:t>
            </a:r>
            <a:r>
              <a:rPr lang="en" sz="1600" dirty="0">
                <a:solidFill>
                  <a:schemeClr val="dk1"/>
                </a:solidFill>
              </a:rPr>
              <a:t> </a:t>
            </a:r>
            <a:endParaRPr sz="1600" dirty="0">
              <a:solidFill>
                <a:schemeClr val="dk1"/>
              </a:solidFill>
            </a:endParaRPr>
          </a:p>
          <a:p>
            <a:pPr marL="457200" lvl="0" indent="-330200" algn="l" rtl="0">
              <a:lnSpc>
                <a:spcPct val="95000"/>
              </a:lnSpc>
              <a:spcBef>
                <a:spcPts val="0"/>
              </a:spcBef>
              <a:spcAft>
                <a:spcPts val="0"/>
              </a:spcAft>
              <a:buClr>
                <a:schemeClr val="dk1"/>
              </a:buClr>
              <a:buSzPts val="1600"/>
              <a:buChar char="●"/>
            </a:pPr>
            <a:r>
              <a:rPr lang="en" sz="1600" dirty="0">
                <a:solidFill>
                  <a:schemeClr val="dk1"/>
                </a:solidFill>
              </a:rPr>
              <a:t>OJS updated</a:t>
            </a:r>
            <a:endParaRPr sz="1600" dirty="0">
              <a:solidFill>
                <a:schemeClr val="dk1"/>
              </a:solidFill>
            </a:endParaRPr>
          </a:p>
          <a:p>
            <a:pPr marL="0" lvl="0" indent="0" algn="l" rtl="0">
              <a:lnSpc>
                <a:spcPct val="95000"/>
              </a:lnSpc>
              <a:spcBef>
                <a:spcPts val="1200"/>
              </a:spcBef>
              <a:spcAft>
                <a:spcPts val="0"/>
              </a:spcAft>
              <a:buNone/>
            </a:pPr>
            <a:r>
              <a:rPr lang="en" sz="1600" b="1" dirty="0" smtClean="0">
                <a:solidFill>
                  <a:schemeClr val="dk1"/>
                </a:solidFill>
              </a:rPr>
              <a:t>3. Production </a:t>
            </a:r>
            <a:r>
              <a:rPr lang="en" sz="1600" b="1" dirty="0">
                <a:solidFill>
                  <a:schemeClr val="dk1"/>
                </a:solidFill>
              </a:rPr>
              <a:t>&amp; DOI</a:t>
            </a:r>
            <a:endParaRPr sz="1600" b="1" dirty="0">
              <a:solidFill>
                <a:schemeClr val="dk1"/>
              </a:solidFill>
            </a:endParaRPr>
          </a:p>
          <a:p>
            <a:pPr marL="457200" lvl="0" indent="-330200" algn="l" rtl="0">
              <a:lnSpc>
                <a:spcPct val="95000"/>
              </a:lnSpc>
              <a:spcBef>
                <a:spcPts val="1200"/>
              </a:spcBef>
              <a:spcAft>
                <a:spcPts val="0"/>
              </a:spcAft>
              <a:buClr>
                <a:schemeClr val="dk1"/>
              </a:buClr>
              <a:buSzPts val="1600"/>
              <a:buChar char="●"/>
            </a:pPr>
            <a:r>
              <a:rPr lang="en" sz="1600" dirty="0">
                <a:solidFill>
                  <a:schemeClr val="dk1"/>
                </a:solidFill>
              </a:rPr>
              <a:t>DOIs assigned for issues (via AJOL)</a:t>
            </a:r>
            <a:endParaRPr sz="1600" dirty="0">
              <a:solidFill>
                <a:schemeClr val="dk1"/>
              </a:solidFill>
            </a:endParaRPr>
          </a:p>
          <a:p>
            <a:pPr marL="457200" lvl="0" indent="-330200" algn="l" rtl="0">
              <a:lnSpc>
                <a:spcPct val="95000"/>
              </a:lnSpc>
              <a:spcBef>
                <a:spcPts val="0"/>
              </a:spcBef>
              <a:spcAft>
                <a:spcPts val="0"/>
              </a:spcAft>
              <a:buClr>
                <a:schemeClr val="dk1"/>
              </a:buClr>
              <a:buSzPts val="1600"/>
              <a:buChar char="●"/>
            </a:pPr>
            <a:r>
              <a:rPr lang="en" sz="1600" dirty="0">
                <a:solidFill>
                  <a:schemeClr val="dk1"/>
                </a:solidFill>
              </a:rPr>
              <a:t>Galley proof template structured</a:t>
            </a:r>
            <a:endParaRPr sz="1600" dirty="0">
              <a:solidFill>
                <a:schemeClr val="dk1"/>
              </a:solidFill>
            </a:endParaRPr>
          </a:p>
          <a:p>
            <a:pPr marL="457200" lvl="0" indent="-330200" algn="l" rtl="0">
              <a:lnSpc>
                <a:spcPct val="95000"/>
              </a:lnSpc>
              <a:spcBef>
                <a:spcPts val="0"/>
              </a:spcBef>
              <a:spcAft>
                <a:spcPts val="0"/>
              </a:spcAft>
              <a:buClr>
                <a:schemeClr val="dk1"/>
              </a:buClr>
              <a:buSzPts val="1600"/>
              <a:buChar char="●"/>
            </a:pPr>
            <a:r>
              <a:rPr lang="en" sz="1600" dirty="0">
                <a:solidFill>
                  <a:schemeClr val="dk1"/>
                </a:solidFill>
              </a:rPr>
              <a:t>Issues released (March and Sept</a:t>
            </a:r>
            <a:r>
              <a:rPr lang="en" sz="1600" dirty="0" smtClean="0">
                <a:solidFill>
                  <a:schemeClr val="dk1"/>
                </a:solidFill>
              </a:rPr>
              <a:t>)- timely, quality papers.</a:t>
            </a:r>
            <a:endParaRPr sz="1600" dirty="0">
              <a:solidFill>
                <a:schemeClr val="dk1"/>
              </a:solidFill>
            </a:endParaRPr>
          </a:p>
          <a:p>
            <a:pPr marL="0" lvl="0" indent="0" algn="l" rtl="0">
              <a:lnSpc>
                <a:spcPct val="95000"/>
              </a:lnSpc>
              <a:spcBef>
                <a:spcPts val="1200"/>
              </a:spcBef>
              <a:spcAft>
                <a:spcPts val="1200"/>
              </a:spcAft>
              <a:buNone/>
            </a:pPr>
            <a:endParaRPr sz="1600" dirty="0">
              <a:solidFill>
                <a:schemeClr val="dk1"/>
              </a:solidFill>
            </a:endParaRPr>
          </a:p>
        </p:txBody>
      </p:sp>
    </p:spTree>
    <p:extLst>
      <p:ext uri="{BB962C8B-B14F-4D97-AF65-F5344CB8AC3E}">
        <p14:creationId xmlns:p14="http://schemas.microsoft.com/office/powerpoint/2010/main" val="2085337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09E7E6B-B3CB-5047-43C2-12EAA65D91D5}"/>
              </a:ext>
            </a:extLst>
          </p:cNvPr>
          <p:cNvSpPr>
            <a:spLocks noGrp="1"/>
          </p:cNvSpPr>
          <p:nvPr>
            <p:ph type="title"/>
          </p:nvPr>
        </p:nvSpPr>
        <p:spPr/>
        <p:txBody>
          <a:bodyPr/>
          <a:lstStyle/>
          <a:p>
            <a:r>
              <a:rPr lang="en-US" dirty="0"/>
              <a:t>EIFL Open Access Funding</a:t>
            </a:r>
          </a:p>
        </p:txBody>
      </p:sp>
      <p:sp>
        <p:nvSpPr>
          <p:cNvPr id="3" name="Content Placeholder 2">
            <a:extLst>
              <a:ext uri="{FF2B5EF4-FFF2-40B4-BE49-F238E27FC236}">
                <a16:creationId xmlns="" xmlns:a16="http://schemas.microsoft.com/office/drawing/2014/main" id="{7C0872B7-359B-C53D-7016-4BA845728149}"/>
              </a:ext>
            </a:extLst>
          </p:cNvPr>
          <p:cNvSpPr>
            <a:spLocks noGrp="1"/>
          </p:cNvSpPr>
          <p:nvPr>
            <p:ph sz="quarter" idx="13"/>
          </p:nvPr>
        </p:nvSpPr>
        <p:spPr>
          <a:xfrm>
            <a:off x="0" y="1494451"/>
            <a:ext cx="3065526" cy="3649049"/>
          </a:xfrm>
        </p:spPr>
        <p:txBody>
          <a:bodyPr>
            <a:normAutofit fontScale="92500"/>
          </a:bodyPr>
          <a:lstStyle/>
          <a:p>
            <a:pPr>
              <a:lnSpc>
                <a:spcPct val="150000"/>
              </a:lnSpc>
            </a:pPr>
            <a:r>
              <a:rPr lang="en-US" b="0" i="0" dirty="0">
                <a:solidFill>
                  <a:srgbClr val="545454"/>
                </a:solidFill>
                <a:effectLst/>
                <a:latin typeface="OpenSans"/>
              </a:rPr>
              <a:t>JOKAP was one of 17 projects that have received grant support through a three-year </a:t>
            </a:r>
            <a:r>
              <a:rPr lang="en-US" b="0" i="0" u="none" strike="noStrike" dirty="0">
                <a:solidFill>
                  <a:srgbClr val="12AEE0"/>
                </a:solidFill>
                <a:effectLst/>
                <a:latin typeface="OpenSans"/>
                <a:hlinkClick r:id="rId2"/>
              </a:rPr>
              <a:t>project to strengthen no-fee open access publishing in Africa</a:t>
            </a:r>
            <a:r>
              <a:rPr lang="en-US" b="0" i="0" dirty="0">
                <a:solidFill>
                  <a:srgbClr val="545454"/>
                </a:solidFill>
                <a:effectLst/>
                <a:latin typeface="OpenSans"/>
              </a:rPr>
              <a:t> implemented by EIFL, AJOL (African Journals Online) and WACREN (the West and Central African Research and Education Network), with funding from </a:t>
            </a:r>
            <a:r>
              <a:rPr lang="en-US" b="0" i="0" dirty="0" err="1">
                <a:solidFill>
                  <a:srgbClr val="545454"/>
                </a:solidFill>
                <a:effectLst/>
                <a:latin typeface="OpenSans"/>
              </a:rPr>
              <a:t>Wellcome</a:t>
            </a:r>
            <a:r>
              <a:rPr lang="en-US" b="0" i="0" dirty="0">
                <a:solidFill>
                  <a:srgbClr val="545454"/>
                </a:solidFill>
                <a:effectLst/>
                <a:latin typeface="OpenSans"/>
              </a:rPr>
              <a:t>.</a:t>
            </a:r>
            <a:endParaRPr lang="en-US" dirty="0"/>
          </a:p>
        </p:txBody>
      </p:sp>
      <p:pic>
        <p:nvPicPr>
          <p:cNvPr id="5" name="Picture 4">
            <a:extLst>
              <a:ext uri="{FF2B5EF4-FFF2-40B4-BE49-F238E27FC236}">
                <a16:creationId xmlns="" xmlns:a16="http://schemas.microsoft.com/office/drawing/2014/main" id="{303D5BFC-4F33-EE73-5931-D5F09335D6EA}"/>
              </a:ext>
            </a:extLst>
          </p:cNvPr>
          <p:cNvPicPr>
            <a:picLocks noChangeAspect="1"/>
          </p:cNvPicPr>
          <p:nvPr/>
        </p:nvPicPr>
        <p:blipFill>
          <a:blip r:embed="rId3"/>
          <a:stretch>
            <a:fillRect/>
          </a:stretch>
        </p:blipFill>
        <p:spPr>
          <a:xfrm>
            <a:off x="2989923" y="2077974"/>
            <a:ext cx="6154077" cy="3065527"/>
          </a:xfrm>
          <a:prstGeom prst="rect">
            <a:avLst/>
          </a:prstGeom>
        </p:spPr>
      </p:pic>
    </p:spTree>
    <p:extLst>
      <p:ext uri="{BB962C8B-B14F-4D97-AF65-F5344CB8AC3E}">
        <p14:creationId xmlns:p14="http://schemas.microsoft.com/office/powerpoint/2010/main" val="2160987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b="1" dirty="0" smtClean="0"/>
              <a:t>Progress made under the EIFL Grant</a:t>
            </a:r>
            <a:endParaRPr lang="en-GB" b="1" dirty="0"/>
          </a:p>
        </p:txBody>
      </p:sp>
      <p:sp>
        <p:nvSpPr>
          <p:cNvPr id="5" name="Google Shape;67;p15"/>
          <p:cNvSpPr txBox="1">
            <a:spLocks noGrp="1"/>
          </p:cNvSpPr>
          <p:nvPr>
            <p:ph type="body" idx="1"/>
          </p:nvPr>
        </p:nvSpPr>
        <p:spPr>
          <a:prstGeom prst="rect">
            <a:avLst/>
          </a:prstGeom>
        </p:spPr>
        <p:txBody>
          <a:bodyPr spcFirstLastPara="1" wrap="square" lIns="91425" tIns="91425" rIns="91425" bIns="91425" anchor="t" anchorCtr="0">
            <a:noAutofit/>
          </a:bodyPr>
          <a:lstStyle/>
          <a:p>
            <a:pPr marL="285750" indent="-285750">
              <a:lnSpc>
                <a:spcPct val="95000"/>
              </a:lnSpc>
              <a:spcBef>
                <a:spcPts val="1200"/>
              </a:spcBef>
              <a:spcAft>
                <a:spcPts val="1200"/>
              </a:spcAft>
            </a:pPr>
            <a:r>
              <a:rPr lang="en-GB" sz="1600" dirty="0" smtClean="0">
                <a:solidFill>
                  <a:schemeClr val="dk1"/>
                </a:solidFill>
              </a:rPr>
              <a:t>Reviewer and Editor Training conducted </a:t>
            </a:r>
            <a:r>
              <a:rPr lang="en-GB" sz="1600" dirty="0">
                <a:solidFill>
                  <a:schemeClr val="dk1"/>
                </a:solidFill>
              </a:rPr>
              <a:t>at Saturday, 15th March </a:t>
            </a:r>
            <a:r>
              <a:rPr lang="en-GB" sz="1600" dirty="0" smtClean="0">
                <a:solidFill>
                  <a:schemeClr val="dk1"/>
                </a:solidFill>
              </a:rPr>
              <a:t>2025 </a:t>
            </a:r>
            <a:r>
              <a:rPr lang="en-GB" sz="1600" dirty="0">
                <a:solidFill>
                  <a:schemeClr val="dk1"/>
                </a:solidFill>
              </a:rPr>
              <a:t>at Pride Inn Boutique Hotel, </a:t>
            </a:r>
            <a:r>
              <a:rPr lang="en-GB" sz="1600" dirty="0" err="1" smtClean="0">
                <a:solidFill>
                  <a:schemeClr val="dk1"/>
                </a:solidFill>
              </a:rPr>
              <a:t>Westlands</a:t>
            </a:r>
            <a:r>
              <a:rPr lang="en-GB" sz="1600" dirty="0" smtClean="0">
                <a:solidFill>
                  <a:schemeClr val="dk1"/>
                </a:solidFill>
              </a:rPr>
              <a:t>-Nairobi. 45 </a:t>
            </a:r>
            <a:r>
              <a:rPr lang="en-GB" sz="1600" dirty="0">
                <a:solidFill>
                  <a:schemeClr val="dk1"/>
                </a:solidFill>
              </a:rPr>
              <a:t>reviewers and editors and 15 speakers and </a:t>
            </a:r>
            <a:r>
              <a:rPr lang="en-GB" sz="1600" dirty="0" smtClean="0">
                <a:solidFill>
                  <a:schemeClr val="dk1"/>
                </a:solidFill>
              </a:rPr>
              <a:t>facilitators</a:t>
            </a:r>
            <a:r>
              <a:rPr lang="en-GB" sz="1600" dirty="0">
                <a:solidFill>
                  <a:schemeClr val="dk1"/>
                </a:solidFill>
              </a:rPr>
              <a:t> </a:t>
            </a:r>
            <a:r>
              <a:rPr lang="en-GB" sz="1600" dirty="0" smtClean="0">
                <a:solidFill>
                  <a:schemeClr val="dk1"/>
                </a:solidFill>
              </a:rPr>
              <a:t>engaged.</a:t>
            </a:r>
          </a:p>
          <a:p>
            <a:pPr marL="285750" indent="-285750">
              <a:lnSpc>
                <a:spcPct val="95000"/>
              </a:lnSpc>
              <a:spcBef>
                <a:spcPts val="1200"/>
              </a:spcBef>
              <a:spcAft>
                <a:spcPts val="1200"/>
              </a:spcAft>
            </a:pPr>
            <a:r>
              <a:rPr lang="en-GB" sz="1600" dirty="0" smtClean="0">
                <a:solidFill>
                  <a:schemeClr val="dk1"/>
                </a:solidFill>
              </a:rPr>
              <a:t>Enhanced quality of the website, online submission process, review and paper production</a:t>
            </a:r>
          </a:p>
          <a:p>
            <a:pPr marL="285750" indent="-285750">
              <a:lnSpc>
                <a:spcPct val="95000"/>
              </a:lnSpc>
              <a:spcBef>
                <a:spcPts val="1200"/>
              </a:spcBef>
              <a:spcAft>
                <a:spcPts val="1200"/>
              </a:spcAft>
            </a:pPr>
            <a:r>
              <a:rPr lang="en-GB" sz="1600" dirty="0" smtClean="0">
                <a:solidFill>
                  <a:schemeClr val="dk1"/>
                </a:solidFill>
              </a:rPr>
              <a:t>Increased journal visibility- Google, Google Scholar Account, LinkedIn, </a:t>
            </a:r>
            <a:r>
              <a:rPr lang="en-GB" sz="1600" dirty="0" err="1" smtClean="0">
                <a:solidFill>
                  <a:schemeClr val="dk1"/>
                </a:solidFill>
              </a:rPr>
              <a:t>Instagram</a:t>
            </a:r>
            <a:r>
              <a:rPr lang="en-GB" sz="1600" dirty="0" smtClean="0">
                <a:solidFill>
                  <a:schemeClr val="dk1"/>
                </a:solidFill>
              </a:rPr>
              <a:t> and all platforms</a:t>
            </a:r>
          </a:p>
          <a:p>
            <a:pPr marL="285750" indent="-285750">
              <a:lnSpc>
                <a:spcPct val="95000"/>
              </a:lnSpc>
              <a:spcBef>
                <a:spcPts val="1200"/>
              </a:spcBef>
              <a:spcAft>
                <a:spcPts val="1200"/>
              </a:spcAft>
            </a:pPr>
            <a:r>
              <a:rPr lang="en-GB" sz="1600" dirty="0" smtClean="0">
                <a:solidFill>
                  <a:schemeClr val="dk1"/>
                </a:solidFill>
              </a:rPr>
              <a:t>Timely communication with KAP/ECSACOP Members, </a:t>
            </a:r>
            <a:r>
              <a:rPr lang="en-GB" sz="1600" i="1" dirty="0" smtClean="0">
                <a:solidFill>
                  <a:schemeClr val="dk1"/>
                </a:solidFill>
              </a:rPr>
              <a:t>including monthly article spotlights</a:t>
            </a:r>
          </a:p>
          <a:p>
            <a:pPr marL="285750" indent="-285750">
              <a:lnSpc>
                <a:spcPct val="95000"/>
              </a:lnSpc>
              <a:spcBef>
                <a:spcPts val="1200"/>
              </a:spcBef>
              <a:spcAft>
                <a:spcPts val="1200"/>
              </a:spcAft>
            </a:pPr>
            <a:r>
              <a:rPr lang="en-GB" sz="1600" dirty="0" smtClean="0">
                <a:solidFill>
                  <a:schemeClr val="dk1"/>
                </a:solidFill>
              </a:rPr>
              <a:t>Recruitment of over 200 reviewers- </a:t>
            </a:r>
            <a:r>
              <a:rPr lang="en-GB" sz="1600" dirty="0" err="1" smtClean="0">
                <a:solidFill>
                  <a:schemeClr val="dk1"/>
                </a:solidFill>
              </a:rPr>
              <a:t>Jokap</a:t>
            </a:r>
            <a:r>
              <a:rPr lang="en-GB" sz="1600" dirty="0" smtClean="0">
                <a:solidFill>
                  <a:schemeClr val="dk1"/>
                </a:solidFill>
              </a:rPr>
              <a:t> has a vibrant stand during the August </a:t>
            </a:r>
            <a:r>
              <a:rPr lang="en-GB" sz="1600" dirty="0" err="1" smtClean="0">
                <a:solidFill>
                  <a:schemeClr val="dk1"/>
                </a:solidFill>
              </a:rPr>
              <a:t>Ecsacop</a:t>
            </a:r>
            <a:r>
              <a:rPr lang="en-GB" sz="1600" dirty="0" smtClean="0">
                <a:solidFill>
                  <a:schemeClr val="dk1"/>
                </a:solidFill>
              </a:rPr>
              <a:t>/KAP Conference, and was able to attract reviewers from the region</a:t>
            </a:r>
            <a:r>
              <a:rPr lang="en-GB" sz="1600" i="1" dirty="0" smtClean="0">
                <a:solidFill>
                  <a:schemeClr val="dk1"/>
                </a:solidFill>
              </a:rPr>
              <a:t> </a:t>
            </a:r>
            <a:endParaRPr sz="1600" i="1" dirty="0">
              <a:solidFill>
                <a:schemeClr val="dk1"/>
              </a:solidFill>
            </a:endParaRPr>
          </a:p>
        </p:txBody>
      </p:sp>
    </p:spTree>
    <p:extLst>
      <p:ext uri="{BB962C8B-B14F-4D97-AF65-F5344CB8AC3E}">
        <p14:creationId xmlns:p14="http://schemas.microsoft.com/office/powerpoint/2010/main" val="1232211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b="1" dirty="0" smtClean="0"/>
              <a:t>Progress made under the EIFL Grant</a:t>
            </a:r>
            <a:endParaRPr lang="en-GB" b="1" dirty="0"/>
          </a:p>
        </p:txBody>
      </p:sp>
      <p:sp>
        <p:nvSpPr>
          <p:cNvPr id="5" name="Google Shape;67;p15"/>
          <p:cNvSpPr txBox="1">
            <a:spLocks noGrp="1"/>
          </p:cNvSpPr>
          <p:nvPr>
            <p:ph type="body" idx="1"/>
          </p:nvPr>
        </p:nvSpPr>
        <p:spPr>
          <a:prstGeom prst="rect">
            <a:avLst/>
          </a:prstGeom>
        </p:spPr>
        <p:txBody>
          <a:bodyPr spcFirstLastPara="1" wrap="square" lIns="91425" tIns="91425" rIns="91425" bIns="91425" anchor="t" anchorCtr="0">
            <a:noAutofit/>
          </a:bodyPr>
          <a:lstStyle/>
          <a:p>
            <a:pPr marL="285750" indent="-285750">
              <a:lnSpc>
                <a:spcPct val="95000"/>
              </a:lnSpc>
              <a:spcBef>
                <a:spcPts val="1200"/>
              </a:spcBef>
              <a:spcAft>
                <a:spcPts val="1200"/>
              </a:spcAft>
            </a:pPr>
            <a:r>
              <a:rPr lang="en-GB" sz="1600" dirty="0" smtClean="0">
                <a:solidFill>
                  <a:schemeClr val="dk1"/>
                </a:solidFill>
              </a:rPr>
              <a:t>Reviewer and Editor Training conducted </a:t>
            </a:r>
            <a:r>
              <a:rPr lang="en-GB" sz="1600" dirty="0">
                <a:solidFill>
                  <a:schemeClr val="dk1"/>
                </a:solidFill>
              </a:rPr>
              <a:t>at Saturday, 15th March </a:t>
            </a:r>
            <a:r>
              <a:rPr lang="en-GB" sz="1600" dirty="0" smtClean="0">
                <a:solidFill>
                  <a:schemeClr val="dk1"/>
                </a:solidFill>
              </a:rPr>
              <a:t>2025 </a:t>
            </a:r>
            <a:r>
              <a:rPr lang="en-GB" sz="1600" dirty="0">
                <a:solidFill>
                  <a:schemeClr val="dk1"/>
                </a:solidFill>
              </a:rPr>
              <a:t>at Pride Inn Boutique Hotel, </a:t>
            </a:r>
            <a:r>
              <a:rPr lang="en-GB" sz="1600" dirty="0" err="1" smtClean="0">
                <a:solidFill>
                  <a:schemeClr val="dk1"/>
                </a:solidFill>
              </a:rPr>
              <a:t>Westlands</a:t>
            </a:r>
            <a:r>
              <a:rPr lang="en-GB" sz="1600" dirty="0" smtClean="0">
                <a:solidFill>
                  <a:schemeClr val="dk1"/>
                </a:solidFill>
              </a:rPr>
              <a:t>-Nairobi. 45 </a:t>
            </a:r>
            <a:r>
              <a:rPr lang="en-GB" sz="1600" dirty="0">
                <a:solidFill>
                  <a:schemeClr val="dk1"/>
                </a:solidFill>
              </a:rPr>
              <a:t>reviewers and editors and 15 speakers and </a:t>
            </a:r>
            <a:r>
              <a:rPr lang="en-GB" sz="1600" dirty="0" smtClean="0">
                <a:solidFill>
                  <a:schemeClr val="dk1"/>
                </a:solidFill>
              </a:rPr>
              <a:t>facilitators</a:t>
            </a:r>
            <a:r>
              <a:rPr lang="en-GB" sz="1600" dirty="0">
                <a:solidFill>
                  <a:schemeClr val="dk1"/>
                </a:solidFill>
              </a:rPr>
              <a:t> </a:t>
            </a:r>
            <a:r>
              <a:rPr lang="en-GB" sz="1600" dirty="0" smtClean="0">
                <a:solidFill>
                  <a:schemeClr val="dk1"/>
                </a:solidFill>
              </a:rPr>
              <a:t>engaged.</a:t>
            </a:r>
          </a:p>
          <a:p>
            <a:pPr marL="285750" indent="-285750">
              <a:lnSpc>
                <a:spcPct val="95000"/>
              </a:lnSpc>
              <a:spcBef>
                <a:spcPts val="1200"/>
              </a:spcBef>
              <a:spcAft>
                <a:spcPts val="1200"/>
              </a:spcAft>
            </a:pPr>
            <a:r>
              <a:rPr lang="en-GB" sz="1600" dirty="0" smtClean="0">
                <a:solidFill>
                  <a:schemeClr val="dk1"/>
                </a:solidFill>
              </a:rPr>
              <a:t>Enhanced quality of the website, online submission process, review and paper production</a:t>
            </a:r>
          </a:p>
          <a:p>
            <a:pPr marL="285750" indent="-285750">
              <a:lnSpc>
                <a:spcPct val="95000"/>
              </a:lnSpc>
              <a:spcBef>
                <a:spcPts val="1200"/>
              </a:spcBef>
              <a:spcAft>
                <a:spcPts val="1200"/>
              </a:spcAft>
            </a:pPr>
            <a:r>
              <a:rPr lang="en-GB" sz="1600" dirty="0" smtClean="0">
                <a:solidFill>
                  <a:schemeClr val="dk1"/>
                </a:solidFill>
              </a:rPr>
              <a:t>Increased journal visibility- Google, Google Scholar Account, LinkedIn, </a:t>
            </a:r>
            <a:r>
              <a:rPr lang="en-GB" sz="1600" dirty="0" err="1" smtClean="0">
                <a:solidFill>
                  <a:schemeClr val="dk1"/>
                </a:solidFill>
              </a:rPr>
              <a:t>Instagram</a:t>
            </a:r>
            <a:r>
              <a:rPr lang="en-GB" sz="1600" dirty="0" smtClean="0">
                <a:solidFill>
                  <a:schemeClr val="dk1"/>
                </a:solidFill>
              </a:rPr>
              <a:t> and all platforms</a:t>
            </a:r>
          </a:p>
          <a:p>
            <a:pPr marL="285750" indent="-285750">
              <a:lnSpc>
                <a:spcPct val="95000"/>
              </a:lnSpc>
              <a:spcBef>
                <a:spcPts val="1200"/>
              </a:spcBef>
              <a:spcAft>
                <a:spcPts val="1200"/>
              </a:spcAft>
            </a:pPr>
            <a:r>
              <a:rPr lang="en-GB" sz="1600" dirty="0" smtClean="0">
                <a:solidFill>
                  <a:schemeClr val="dk1"/>
                </a:solidFill>
              </a:rPr>
              <a:t>Timely communication with KAP/ECSACOP Members, </a:t>
            </a:r>
            <a:r>
              <a:rPr lang="en-GB" sz="1600" i="1" dirty="0" smtClean="0">
                <a:solidFill>
                  <a:schemeClr val="dk1"/>
                </a:solidFill>
              </a:rPr>
              <a:t>including monthly article spotlights</a:t>
            </a:r>
          </a:p>
          <a:p>
            <a:r>
              <a:rPr lang="en-GB" sz="1600" b="1" dirty="0"/>
              <a:t>JOKAP is indexed in AJOL, DOAJ, ASCI &amp; AR</a:t>
            </a:r>
          </a:p>
        </p:txBody>
      </p:sp>
    </p:spTree>
    <p:extLst>
      <p:ext uri="{BB962C8B-B14F-4D97-AF65-F5344CB8AC3E}">
        <p14:creationId xmlns:p14="http://schemas.microsoft.com/office/powerpoint/2010/main" val="3157413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701" y="1620683"/>
            <a:ext cx="8520600" cy="572700"/>
          </a:xfrm>
        </p:spPr>
        <p:txBody>
          <a:bodyPr>
            <a:normAutofit fontScale="90000"/>
          </a:bodyPr>
          <a:lstStyle/>
          <a:p>
            <a:r>
              <a:rPr lang="en-GB" b="1" dirty="0" smtClean="0"/>
              <a:t>The Author Training Program</a:t>
            </a:r>
            <a:endParaRPr lang="en-GB" b="1" dirty="0"/>
          </a:p>
        </p:txBody>
      </p:sp>
    </p:spTree>
    <p:extLst>
      <p:ext uri="{BB962C8B-B14F-4D97-AF65-F5344CB8AC3E}">
        <p14:creationId xmlns:p14="http://schemas.microsoft.com/office/powerpoint/2010/main" val="1197154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Program Conceptualization</a:t>
            </a:r>
            <a:endParaRPr lang="en-GB" b="1" dirty="0"/>
          </a:p>
        </p:txBody>
      </p:sp>
      <p:sp>
        <p:nvSpPr>
          <p:cNvPr id="3" name="Text Placeholder 2"/>
          <p:cNvSpPr>
            <a:spLocks noGrp="1"/>
          </p:cNvSpPr>
          <p:nvPr>
            <p:ph type="body" idx="1"/>
          </p:nvPr>
        </p:nvSpPr>
        <p:spPr/>
        <p:txBody>
          <a:bodyPr>
            <a:normAutofit fontScale="77500" lnSpcReduction="20000"/>
          </a:bodyPr>
          <a:lstStyle/>
          <a:p>
            <a:r>
              <a:rPr lang="en-US" dirty="0" smtClean="0"/>
              <a:t>ECAJS–JOKAP </a:t>
            </a:r>
            <a:r>
              <a:rPr lang="en-US" dirty="0"/>
              <a:t>Author Training Workshop. The workshop entailed a hands-on series designed to equip students, postgraduates, and early-career researchers in health and related fields with practical tools for impactful research and publishing. A total of 22 sessions were delivered over a period of 3 months each week having two sessions on Monday and Thursdays. </a:t>
            </a:r>
            <a:endParaRPr lang="en-US" dirty="0" smtClean="0"/>
          </a:p>
          <a:p>
            <a:endParaRPr lang="en-US" dirty="0" smtClean="0"/>
          </a:p>
          <a:p>
            <a:r>
              <a:rPr lang="en-US" dirty="0"/>
              <a:t>All sessions were recorded, edited and uploaded on YouTube for on-demand streaming through the JOKAP website accessible here alongside the topic outlines, learning objectives and assignments for each of the sessions: </a:t>
            </a:r>
            <a:r>
              <a:rPr lang="en-US" u="sng" dirty="0">
                <a:hlinkClick r:id="rId2"/>
              </a:rPr>
              <a:t>https://kapjournal.com/index.php/kap/en/authortraining</a:t>
            </a:r>
            <a:r>
              <a:rPr lang="en-US" dirty="0"/>
              <a:t> </a:t>
            </a:r>
            <a:endParaRPr lang="en-US" dirty="0" smtClean="0"/>
          </a:p>
          <a:p>
            <a:pPr marL="114300" indent="0">
              <a:buNone/>
            </a:pPr>
            <a:endParaRPr lang="en-GB" dirty="0"/>
          </a:p>
          <a:p>
            <a:r>
              <a:rPr lang="en-US" dirty="0"/>
              <a:t>W</a:t>
            </a:r>
            <a:r>
              <a:rPr lang="en-US" dirty="0" smtClean="0"/>
              <a:t>e </a:t>
            </a:r>
            <a:r>
              <a:rPr lang="en-US" dirty="0"/>
              <a:t>leveraged new partnerships with the International Federation of Medical Students Association (IFMSA), Medical students Association of Kenya (MSAKE), Kenya Medical Laboratory Students Association (KEMELSA), XYZEDI MED, and Standing Committee on Research Exchange (SCORE). As a result, a total of </a:t>
            </a:r>
            <a:r>
              <a:rPr lang="en-US" b="1" dirty="0"/>
              <a:t>1,021 people signed up for the author training</a:t>
            </a:r>
            <a:r>
              <a:rPr lang="en-US" dirty="0"/>
              <a:t> including medical students, registrars, physicians and surgical residents. </a:t>
            </a:r>
            <a:endParaRPr lang="en-GB" dirty="0"/>
          </a:p>
        </p:txBody>
      </p:sp>
    </p:spTree>
    <p:extLst>
      <p:ext uri="{BB962C8B-B14F-4D97-AF65-F5344CB8AC3E}">
        <p14:creationId xmlns:p14="http://schemas.microsoft.com/office/powerpoint/2010/main" val="3165621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GB"/>
          </a:p>
        </p:txBody>
      </p:sp>
      <p:sp>
        <p:nvSpPr>
          <p:cNvPr id="3" name="Text Placeholder 2"/>
          <p:cNvSpPr>
            <a:spLocks noGrp="1"/>
          </p:cNvSpPr>
          <p:nvPr>
            <p:ph type="body" idx="1"/>
          </p:nvPr>
        </p:nvSpPr>
        <p:spPr/>
        <p:txBody>
          <a:bodyPr>
            <a:normAutofit lnSpcReduction="10000"/>
          </a:bodyPr>
          <a:lstStyle/>
          <a:p>
            <a:r>
              <a:rPr lang="en-GB" dirty="0" smtClean="0"/>
              <a:t>JOKAP and </a:t>
            </a:r>
            <a:r>
              <a:rPr lang="en-GB" dirty="0"/>
              <a:t>the East and Central African Journal of Surgery (ECAJS), with support from EIFL (Electronic Information for Libraries) and in partnership with the International Federation of Medical Students’ Associations, Medical Students’ Association of Kenya, The Kenya Medical Laboratory Students’ Association and </a:t>
            </a:r>
            <a:r>
              <a:rPr lang="en-GB" dirty="0" err="1"/>
              <a:t>Xyzedizedi</a:t>
            </a:r>
            <a:r>
              <a:rPr lang="en-GB" dirty="0"/>
              <a:t>, successfully conducted a CPD-accredited author training workshop from 28th July to 9th October, 2025. </a:t>
            </a:r>
            <a:endParaRPr lang="en-GB" dirty="0" smtClean="0"/>
          </a:p>
          <a:p>
            <a:endParaRPr lang="en-GB" dirty="0" smtClean="0"/>
          </a:p>
          <a:p>
            <a:r>
              <a:rPr lang="en-GB" dirty="0" smtClean="0"/>
              <a:t>This </a:t>
            </a:r>
            <a:r>
              <a:rPr lang="en-GB" dirty="0"/>
              <a:t>initiative, delivered via zoom, was designed to address the critical need for enhanced research writing and publication skills among early-career researchers, clinicians new to publishing, and students at undergraduate, graduate, and postgraduate levels.</a:t>
            </a:r>
            <a:endParaRPr lang="en-GB" dirty="0"/>
          </a:p>
        </p:txBody>
      </p:sp>
    </p:spTree>
    <p:extLst>
      <p:ext uri="{BB962C8B-B14F-4D97-AF65-F5344CB8AC3E}">
        <p14:creationId xmlns:p14="http://schemas.microsoft.com/office/powerpoint/2010/main" val="3389348945"/>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TotalTime>
  <Words>1539</Words>
  <Application>Microsoft Office PowerPoint</Application>
  <PresentationFormat>On-screen Show (16:9)</PresentationFormat>
  <Paragraphs>156</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Avenir Next LT Pro</vt:lpstr>
      <vt:lpstr>Calibri Light</vt:lpstr>
      <vt:lpstr>OpenSans</vt:lpstr>
      <vt:lpstr>Sitka Heading</vt:lpstr>
      <vt:lpstr>Times New Roman</vt:lpstr>
      <vt:lpstr>Simple Light</vt:lpstr>
      <vt:lpstr>JOURNAL OF KENYA ASSOCIATION OF PHYSICIANS (JOKAP): RESULTS OF AUTHOR TRAINING</vt:lpstr>
      <vt:lpstr>PowerPoint Presentation</vt:lpstr>
      <vt:lpstr>PowerPoint Presentation</vt:lpstr>
      <vt:lpstr>EIFL Open Access Funding</vt:lpstr>
      <vt:lpstr>Progress made under the EIFL Grant</vt:lpstr>
      <vt:lpstr>Progress made under the EIFL Grant</vt:lpstr>
      <vt:lpstr>The Author Training Program</vt:lpstr>
      <vt:lpstr>Program Conceptualization</vt:lpstr>
      <vt:lpstr>PowerPoint Presentation</vt:lpstr>
      <vt:lpstr>PowerPoint Presentation</vt:lpstr>
      <vt:lpstr>Training program</vt:lpstr>
      <vt:lpstr>Results</vt:lpstr>
      <vt:lpstr>Impact of Author Training Workshop </vt:lpstr>
      <vt:lpstr>Participant Feedback </vt:lpstr>
      <vt:lpstr>Application intent</vt:lpstr>
      <vt:lpstr>Long-term impact indicators</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Journal of the  Kenya Association of Physicians: Progress &amp; Future Outlook</dc:title>
  <dc:creator>Administrator</dc:creator>
  <cp:lastModifiedBy>Microsoft account</cp:lastModifiedBy>
  <cp:revision>16</cp:revision>
  <dcterms:modified xsi:type="dcterms:W3CDTF">2026-05-28T09:50:40Z</dcterms:modified>
</cp:coreProperties>
</file>