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mp" ContentType="image/p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2" r:id="rId2"/>
    <p:sldMasterId id="2147483761" r:id="rId3"/>
    <p:sldMasterId id="2147483780" r:id="rId4"/>
    <p:sldMasterId id="2147483790" r:id="rId5"/>
    <p:sldMasterId id="2147483809" r:id="rId6"/>
  </p:sldMasterIdLst>
  <p:notesMasterIdLst>
    <p:notesMasterId r:id="rId70"/>
  </p:notesMasterIdLst>
  <p:handoutMasterIdLst>
    <p:handoutMasterId r:id="rId71"/>
  </p:handoutMasterIdLst>
  <p:sldIdLst>
    <p:sldId id="537" r:id="rId7"/>
    <p:sldId id="1169" r:id="rId8"/>
    <p:sldId id="1186" r:id="rId9"/>
    <p:sldId id="1178" r:id="rId10"/>
    <p:sldId id="1221" r:id="rId11"/>
    <p:sldId id="1222" r:id="rId12"/>
    <p:sldId id="1223" r:id="rId13"/>
    <p:sldId id="1224" r:id="rId14"/>
    <p:sldId id="1225" r:id="rId15"/>
    <p:sldId id="1220" r:id="rId16"/>
    <p:sldId id="1181" r:id="rId17"/>
    <p:sldId id="1180" r:id="rId18"/>
    <p:sldId id="1233" r:id="rId19"/>
    <p:sldId id="1234" r:id="rId20"/>
    <p:sldId id="1235" r:id="rId21"/>
    <p:sldId id="1236" r:id="rId22"/>
    <p:sldId id="1182" r:id="rId23"/>
    <p:sldId id="1197" r:id="rId24"/>
    <p:sldId id="1196" r:id="rId25"/>
    <p:sldId id="1198" r:id="rId26"/>
    <p:sldId id="1199" r:id="rId27"/>
    <p:sldId id="1200" r:id="rId28"/>
    <p:sldId id="1201" r:id="rId29"/>
    <p:sldId id="1202" r:id="rId30"/>
    <p:sldId id="1203" r:id="rId31"/>
    <p:sldId id="1204" r:id="rId32"/>
    <p:sldId id="1205" r:id="rId33"/>
    <p:sldId id="1206" r:id="rId34"/>
    <p:sldId id="1207" r:id="rId35"/>
    <p:sldId id="1208" r:id="rId36"/>
    <p:sldId id="1209" r:id="rId37"/>
    <p:sldId id="1210" r:id="rId38"/>
    <p:sldId id="1211" r:id="rId39"/>
    <p:sldId id="1212" r:id="rId40"/>
    <p:sldId id="1213" r:id="rId41"/>
    <p:sldId id="1214" r:id="rId42"/>
    <p:sldId id="1215" r:id="rId43"/>
    <p:sldId id="1216" r:id="rId44"/>
    <p:sldId id="1217" r:id="rId45"/>
    <p:sldId id="1226" r:id="rId46"/>
    <p:sldId id="1227" r:id="rId47"/>
    <p:sldId id="1237" r:id="rId48"/>
    <p:sldId id="1238" r:id="rId49"/>
    <p:sldId id="1219" r:id="rId50"/>
    <p:sldId id="1218" r:id="rId51"/>
    <p:sldId id="1184" r:id="rId52"/>
    <p:sldId id="1185" r:id="rId53"/>
    <p:sldId id="1187" r:id="rId54"/>
    <p:sldId id="1188" r:id="rId55"/>
    <p:sldId id="1239" r:id="rId56"/>
    <p:sldId id="1191" r:id="rId57"/>
    <p:sldId id="1192" r:id="rId58"/>
    <p:sldId id="1193" r:id="rId59"/>
    <p:sldId id="1228" r:id="rId60"/>
    <p:sldId id="1229" r:id="rId61"/>
    <p:sldId id="1230" r:id="rId62"/>
    <p:sldId id="1231" r:id="rId63"/>
    <p:sldId id="1232" r:id="rId64"/>
    <p:sldId id="1240" r:id="rId65"/>
    <p:sldId id="1189" r:id="rId66"/>
    <p:sldId id="1194" r:id="rId67"/>
    <p:sldId id="1241" r:id="rId68"/>
    <p:sldId id="538" r:id="rId6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191" autoAdjust="0"/>
    <p:restoredTop sz="94660"/>
  </p:normalViewPr>
  <p:slideViewPr>
    <p:cSldViewPr snapToGrid="0">
      <p:cViewPr varScale="1">
        <p:scale>
          <a:sx n="78" d="100"/>
          <a:sy n="78" d="100"/>
        </p:scale>
        <p:origin x="-760" y="-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slide" Target="slides/slide63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compatLnSpc="1">
            <a:noAutofit/>
          </a:bodyPr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/>
            </a:pPr>
            <a:fld id="{D769F39F-B0BB-4037-8D6E-CA1CC871B01A}" type="slidenum">
              <a:t>‹#›</a:t>
            </a:fld>
            <a:endParaRPr lang="en-US" sz="14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22672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Move="1" noResize="1"/>
          </p:cNvSpPr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0" y="0"/>
            <a:ext cx="6858000" cy="9144000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0" y="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Date Placeholder 5"/>
          <p:cNvSpPr txBox="1">
            <a:spLocks noGrp="1"/>
          </p:cNvSpPr>
          <p:nvPr>
            <p:ph type="dt" idx="1"/>
          </p:nvPr>
        </p:nvSpPr>
        <p:spPr>
          <a:xfrm>
            <a:off x="3884759" y="-360"/>
            <a:ext cx="2968559" cy="45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baseline="0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defRPr>
            </a:lvl1pPr>
          </a:lstStyle>
          <a:p>
            <a:pPr lvl="0"/>
            <a:r>
              <a:rPr lang="en-US"/>
              <a:t>10/10/11</a:t>
            </a:r>
          </a:p>
        </p:txBody>
      </p:sp>
      <p:sp>
        <p:nvSpPr>
          <p:cNvPr id="7" name="Slide Image Placeholder 6"/>
          <p:cNvSpPr>
            <a:spLocks noGrp="1" noRot="1" noChangeAspect="1"/>
          </p:cNvSpPr>
          <p:nvPr>
            <p:ph type="sldImg" idx="2"/>
          </p:nvPr>
        </p:nvSpPr>
        <p:spPr>
          <a:xfrm>
            <a:off x="1142640" y="685799"/>
            <a:ext cx="4568760" cy="342612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Notes Placeholder 7"/>
          <p:cNvSpPr txBox="1">
            <a:spLocks noGrp="1"/>
          </p:cNvSpPr>
          <p:nvPr>
            <p:ph type="body" sz="quarter" idx="3"/>
          </p:nvPr>
        </p:nvSpPr>
        <p:spPr>
          <a:xfrm>
            <a:off x="685440" y="4343040"/>
            <a:ext cx="5483159" cy="411192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/>
          <a:p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0" y="8685360"/>
            <a:ext cx="2971800" cy="4572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>
            <a:noAutofit/>
          </a:bodyPr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1800" b="0" i="0" u="none" strike="noStrike" baseline="0">
              <a:ln>
                <a:noFill/>
              </a:ln>
              <a:solidFill>
                <a:srgbClr val="FFFFFF"/>
              </a:solidFill>
              <a:latin typeface="Liberation Serif" pitchFamily="18"/>
              <a:ea typeface="DejaVu Sans" pitchFamily="2"/>
              <a:cs typeface="DejaVu Sans" pitchFamily="2"/>
            </a:endParaRPr>
          </a:p>
        </p:txBody>
      </p:sp>
      <p:sp>
        <p:nvSpPr>
          <p:cNvPr id="10" name="Slide Number Placeholder 9"/>
          <p:cNvSpPr txBox="1">
            <a:spLocks noGrp="1"/>
          </p:cNvSpPr>
          <p:nvPr>
            <p:ph type="sldNum" sz="quarter" idx="5"/>
          </p:nvPr>
        </p:nvSpPr>
        <p:spPr>
          <a:xfrm>
            <a:off x="3884759" y="8684640"/>
            <a:ext cx="2968559" cy="45432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lang="en-US" sz="1200" b="0" i="0" u="none" strike="noStrike" baseline="0">
                <a:solidFill>
                  <a:srgbClr val="000000"/>
                </a:solidFill>
                <a:latin typeface="Calibri" pitchFamily="34"/>
                <a:ea typeface="MS PGothic" pitchFamily="34"/>
                <a:cs typeface="MS PGothic" pitchFamily="34"/>
              </a:defRPr>
            </a:lvl1pPr>
          </a:lstStyle>
          <a:p>
            <a:pPr lvl="0"/>
            <a:fld id="{325E6636-46EE-465A-AFF6-F7F0F3E94AC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27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57200" algn="l"/>
        <a:tab pos="914400" algn="l"/>
        <a:tab pos="1371599" algn="l"/>
        <a:tab pos="1828800" algn="l"/>
        <a:tab pos="2286000" algn="l"/>
        <a:tab pos="2743199" algn="l"/>
        <a:tab pos="3200400" algn="l"/>
        <a:tab pos="3657600" algn="l"/>
        <a:tab pos="4114800" algn="l"/>
        <a:tab pos="4572000" algn="l"/>
        <a:tab pos="5029200" algn="l"/>
        <a:tab pos="5486399" algn="l"/>
        <a:tab pos="5943600" algn="l"/>
        <a:tab pos="6400799" algn="l"/>
        <a:tab pos="6858000" algn="l"/>
        <a:tab pos="7315200" algn="l"/>
        <a:tab pos="7772400" algn="l"/>
        <a:tab pos="8229600" algn="l"/>
        <a:tab pos="8686800" algn="l"/>
        <a:tab pos="9144000" algn="l"/>
      </a:tabLst>
      <a:defRPr lang="en-US" sz="1200" b="0" i="0" u="none" strike="noStrike" baseline="0">
        <a:ln>
          <a:noFill/>
        </a:ln>
        <a:solidFill>
          <a:srgbClr val="000000"/>
        </a:solidFill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24333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000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Open Sans"/>
                <a:cs typeface="Open San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02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89000" y="1143001"/>
            <a:ext cx="723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dirty="0" smtClean="0">
                <a:solidFill>
                  <a:srgbClr val="FFFFFF"/>
                </a:solidFill>
                <a:latin typeface="Open Sans"/>
                <a:cs typeface="Open Sans"/>
              </a:rPr>
              <a:t>“Quote here. Quote here. Quote here. Quote here. Quote here. Quote here.”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0" y="4801541"/>
            <a:ext cx="465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FFFF"/>
                </a:solidFill>
                <a:latin typeface="Open Sans"/>
                <a:cs typeface="Open Sans"/>
              </a:rPr>
              <a:t>- AUTHOR NAME HERE</a:t>
            </a:r>
            <a:endParaRPr lang="en-US" sz="24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143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FL_LOGO_BG_WHITE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5422265"/>
            <a:ext cx="5083400" cy="1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146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932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5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746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84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4469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483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5425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032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3126839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6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636992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73455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39787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92005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187141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864115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539351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89000" y="1143001"/>
            <a:ext cx="7239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en-US" sz="5400" dirty="0" smtClean="0">
                <a:solidFill>
                  <a:srgbClr val="FFFFFF"/>
                </a:solidFill>
                <a:latin typeface="Open Sans"/>
                <a:cs typeface="Open Sans"/>
              </a:rPr>
              <a:t>“Quote here. Quote here. Quote here. Quote here. Quote here. Quote here.”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0" y="4801541"/>
            <a:ext cx="4651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400" b="1" dirty="0" smtClean="0">
                <a:solidFill>
                  <a:srgbClr val="FFFFFF"/>
                </a:solidFill>
                <a:latin typeface="Open Sans"/>
                <a:cs typeface="Open Sans"/>
              </a:rPr>
              <a:t>- AUTHOR NAME HERE</a:t>
            </a:r>
            <a:endParaRPr lang="en-US" sz="24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763998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FL_LOGO_BG_WHITE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6" y="5422265"/>
            <a:ext cx="5083400" cy="1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181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5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20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1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>
                <a:solidFill>
                  <a:schemeClr val="accent3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47781" y="332657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324492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39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8940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8605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3350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2037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632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896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829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150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66857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5" y="2097754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595959"/>
                </a:solidFill>
              </a:defRPr>
            </a:lvl1pPr>
            <a:lvl2pPr>
              <a:defRPr sz="2000">
                <a:solidFill>
                  <a:srgbClr val="595959"/>
                </a:solidFill>
              </a:defRPr>
            </a:lvl2pPr>
            <a:lvl3pPr>
              <a:defRPr sz="1800">
                <a:solidFill>
                  <a:srgbClr val="595959"/>
                </a:solidFill>
              </a:defRPr>
            </a:lvl3pPr>
            <a:lvl4pPr>
              <a:defRPr sz="1600">
                <a:solidFill>
                  <a:srgbClr val="595959"/>
                </a:solidFill>
              </a:defRPr>
            </a:lvl4pPr>
            <a:lvl5pPr>
              <a:defRPr sz="1400">
                <a:solidFill>
                  <a:srgbClr val="595959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63656" y="316782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79845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04757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17580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80650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529509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60343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832936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824333"/>
            <a:ext cx="6813884" cy="1639468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750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75258"/>
            <a:ext cx="6400800" cy="111359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3"/>
                </a:solidFill>
                <a:latin typeface="Open Sans"/>
                <a:cs typeface="Open Sans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97589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3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2400387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31941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41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106237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68325" y="2017297"/>
            <a:ext cx="7772400" cy="199657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3150" b="0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325" y="1019343"/>
            <a:ext cx="7772400" cy="89568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650">
                <a:solidFill>
                  <a:schemeClr val="accent3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47782" y="33265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2806992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72051"/>
            <a:ext cx="7464425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/>
            </a:lvl1pPr>
          </a:lstStyle>
          <a:p>
            <a:r>
              <a:rPr lang="en-US" dirty="0" smtClean="0"/>
              <a:t>Click to edit Master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097755"/>
            <a:ext cx="3717925" cy="2823496"/>
          </a:xfrm>
          <a:prstGeom prst="rect">
            <a:avLst/>
          </a:prstGeo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0"/>
          </p:nvPr>
        </p:nvSpPr>
        <p:spPr>
          <a:xfrm>
            <a:off x="4175126" y="2097756"/>
            <a:ext cx="3746500" cy="2823497"/>
          </a:xfrm>
          <a:prstGeom prst="rect">
            <a:avLst/>
          </a:prstGeom>
        </p:spPr>
        <p:txBody>
          <a:bodyPr/>
          <a:lstStyle>
            <a:lvl1pPr>
              <a:defRPr sz="1650">
                <a:solidFill>
                  <a:srgbClr val="595959"/>
                </a:solidFill>
              </a:defRPr>
            </a:lvl1pPr>
            <a:lvl2pPr>
              <a:defRPr sz="1500">
                <a:solidFill>
                  <a:srgbClr val="595959"/>
                </a:solidFill>
              </a:defRPr>
            </a:lvl2pPr>
            <a:lvl3pPr>
              <a:defRPr sz="1350">
                <a:solidFill>
                  <a:srgbClr val="595959"/>
                </a:solidFill>
              </a:defRPr>
            </a:lvl3pPr>
            <a:lvl4pPr>
              <a:defRPr sz="1200">
                <a:solidFill>
                  <a:srgbClr val="595959"/>
                </a:solidFill>
              </a:defRPr>
            </a:lvl4pPr>
            <a:lvl5pPr>
              <a:defRPr sz="1050">
                <a:solidFill>
                  <a:srgbClr val="595959"/>
                </a:solidFill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63657" y="3167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4137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293289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729789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000" y="358775"/>
            <a:ext cx="5486400" cy="33710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4296527"/>
            <a:ext cx="5486400" cy="477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35116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4535091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568193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696137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3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2400387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31941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41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85915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889000" y="1143001"/>
            <a:ext cx="7239000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defRPr/>
            </a:pPr>
            <a:r>
              <a:rPr lang="en-US" sz="4050" dirty="0" smtClean="0">
                <a:solidFill>
                  <a:srgbClr val="FFFFFF"/>
                </a:solidFill>
                <a:latin typeface="Open Sans"/>
                <a:cs typeface="Open Sans"/>
              </a:rPr>
              <a:t>“Quote here. Quote here. Quote here. Quote here. Quote here. Quote here.” </a:t>
            </a:r>
            <a:endParaRPr lang="en-US" sz="135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810001" y="4801542"/>
            <a:ext cx="4651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800" b="1" dirty="0" smtClean="0">
                <a:solidFill>
                  <a:srgbClr val="FFFFFF"/>
                </a:solidFill>
                <a:latin typeface="Open Sans"/>
                <a:cs typeface="Open Sans"/>
              </a:rPr>
              <a:t>- AUTHOR NAME HERE</a:t>
            </a:r>
            <a:endParaRPr lang="en-US" sz="1800" b="1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89700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IFL_LOGO_BG_WHITE.ps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7" y="5422267"/>
            <a:ext cx="5083400" cy="143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33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40968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0978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7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773669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662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7534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434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6175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75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342900"/>
            <a:r>
              <a:rPr lang="en-US" smtClean="0">
                <a:solidFill>
                  <a:prstClr val="black"/>
                </a:solidFill>
              </a:rPr>
              <a:t>www.eifl.net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342900"/>
            <a:fld id="{4B81FC85-EDEF-5E4A-BACB-E2E10F38733B}" type="slidenum">
              <a:rPr lang="en-US" smtClean="0">
                <a:solidFill>
                  <a:prstClr val="black"/>
                </a:solidFill>
              </a:rPr>
              <a:pPr defTabSz="3429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501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3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2400387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31941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41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54305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3599510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7741196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205533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8263479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1" y="1041997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531653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16784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2" y="344186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967077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3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2400387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31941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41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56226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3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5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1" y="2400387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1" y="331941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41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35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1599892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78F-8F01-4700-AC64-C6465CE6E46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722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7A65D5-73BD-427E-84BC-B34CB695A0E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93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829D0-0F67-4C7A-9A38-4C949D788F66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F468-48DB-46A7-B4A4-C360C69181D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25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74590-97C9-46AE-AA97-0133B1DD14EE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78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755E3-36C9-475D-ABC2-6B09DA46956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908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0297E-1C0F-438B-A46A-E8D0D62269B4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53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041995"/>
            <a:ext cx="3008313" cy="40498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575050" y="1041995"/>
            <a:ext cx="4537075" cy="3657005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531651"/>
            <a:ext cx="3008313" cy="3167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</p:txBody>
      </p:sp>
      <p:sp>
        <p:nvSpPr>
          <p:cNvPr id="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16782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416031" y="344184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1242550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2F1A0B-E026-47DB-BF07-49DE879D86F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833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A64FE-7495-46CC-A278-10882D86CC8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753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EFFAC-0F63-4D0D-A818-407F5CD02648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23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3050"/>
            <a:ext cx="2057400" cy="5308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9800" cy="5308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637AF-00E8-4E8E-80FD-A4D872D66332}" type="datetime1">
              <a:rPr lang="en-US" smtClean="0"/>
              <a:pPr/>
              <a:t>07/08/20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97E65-054A-427F-9C66-2065ED4DBFA5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566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50032"/>
            <a:ext cx="7766050" cy="11503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2400385"/>
            <a:ext cx="7740650" cy="2064669"/>
          </a:xfrm>
          <a:prstGeom prst="rect">
            <a:avLst/>
          </a:prstGeom>
        </p:spPr>
        <p:txBody>
          <a:bodyPr/>
          <a:lstStyle>
            <a:lvl1pPr>
              <a:defRPr>
                <a:latin typeface="Open Sans"/>
                <a:cs typeface="Open Sans"/>
              </a:defRPr>
            </a:lvl1pPr>
            <a:lvl2pPr>
              <a:defRPr>
                <a:latin typeface="Open Sans"/>
                <a:cs typeface="Open Sans"/>
              </a:defRPr>
            </a:lvl2pPr>
            <a:lvl3pPr>
              <a:defRPr>
                <a:latin typeface="Open Sans"/>
                <a:cs typeface="Open Sans"/>
              </a:defRPr>
            </a:lvl3pPr>
            <a:lvl4pPr>
              <a:defRPr>
                <a:latin typeface="Open Sans"/>
                <a:cs typeface="Open Sans"/>
              </a:defRPr>
            </a:lvl4pPr>
            <a:lvl5pPr>
              <a:defRPr>
                <a:latin typeface="Open Sans"/>
                <a:cs typeface="Open Sans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7200" y="331939"/>
            <a:ext cx="3495675" cy="48801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rgbClr val="595959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 MASTER |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4" hasCustomPrompt="1"/>
          </p:nvPr>
        </p:nvSpPr>
        <p:spPr>
          <a:xfrm>
            <a:off x="3349625" y="331939"/>
            <a:ext cx="2238375" cy="49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>
                <a:solidFill>
                  <a:schemeClr val="accent6"/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 smtClean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636253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emf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20" Type="http://schemas.openxmlformats.org/officeDocument/2006/relationships/image" Target="../media/image5.png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0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43.xml"/><Relationship Id="rId17" Type="http://schemas.openxmlformats.org/officeDocument/2006/relationships/slideLayout" Target="../slideLayouts/slideLayout44.xml"/><Relationship Id="rId18" Type="http://schemas.openxmlformats.org/officeDocument/2006/relationships/slideLayout" Target="../slideLayouts/slideLayout45.xml"/><Relationship Id="rId19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slideLayout" Target="../slideLayouts/slideLayout30.xml"/><Relationship Id="rId4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emf"/><Relationship Id="rId12" Type="http://schemas.openxmlformats.org/officeDocument/2006/relationships/image" Target="../media/image7.png"/><Relationship Id="rId13" Type="http://schemas.openxmlformats.org/officeDocument/2006/relationships/image" Target="../media/image3.png"/><Relationship Id="rId14" Type="http://schemas.openxmlformats.org/officeDocument/2006/relationships/image" Target="../media/image8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3.xml"/><Relationship Id="rId20" Type="http://schemas.openxmlformats.org/officeDocument/2006/relationships/image" Target="../media/image5.png"/><Relationship Id="rId10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2.xml"/><Relationship Id="rId19" Type="http://schemas.openxmlformats.org/officeDocument/2006/relationships/theme" Target="../theme/theme5.xml"/><Relationship Id="rId1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1.xml"/><Relationship Id="rId8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3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4.xml"/><Relationship Id="rId3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7.xml"/><Relationship Id="rId6" Type="http://schemas.openxmlformats.org/officeDocument/2006/relationships/slideLayout" Target="../slideLayouts/slideLayout78.xml"/><Relationship Id="rId7" Type="http://schemas.openxmlformats.org/officeDocument/2006/relationships/slideLayout" Target="../slideLayouts/slideLayout79.xml"/><Relationship Id="rId8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8" y="530726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274508" y="0"/>
            <a:ext cx="2869492" cy="2379579"/>
          </a:xfrm>
          <a:prstGeom prst="rect">
            <a:avLst/>
          </a:prstGeom>
        </p:spPr>
      </p:pic>
      <p:pic>
        <p:nvPicPr>
          <p:cNvPr id="2" name="Picture 1" descr="EIFL_LOGO_BG_WHITE.ps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8" y="6000750"/>
            <a:ext cx="2529334" cy="714375"/>
          </a:xfrm>
          <a:prstGeom prst="rect">
            <a:avLst/>
          </a:prstGeom>
        </p:spPr>
      </p:pic>
      <p:pic>
        <p:nvPicPr>
          <p:cNvPr id="5" name="Picture 4" descr="Untitled6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762"/>
            <a:ext cx="9159875" cy="2471398"/>
          </a:xfrm>
          <a:prstGeom prst="rect">
            <a:avLst/>
          </a:prstGeom>
        </p:spPr>
      </p:pic>
      <p:pic>
        <p:nvPicPr>
          <p:cNvPr id="6" name="Picture 5" descr="EIFL_LOGO_BG_WHITE.ps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2" y="5676595"/>
            <a:ext cx="3365554" cy="9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74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5000" kern="1200">
          <a:solidFill>
            <a:schemeClr val="accent3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accent3"/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3"/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accent3"/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accent3"/>
          </a:solidFill>
          <a:latin typeface="Open Sans"/>
          <a:ea typeface="+mn-ea"/>
          <a:cs typeface="Open San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400" kern="1200">
          <a:solidFill>
            <a:schemeClr val="accent3"/>
          </a:solidFill>
          <a:latin typeface="Open Sans"/>
          <a:ea typeface="+mn-ea"/>
          <a:cs typeface="Open San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50" cy="70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50" cy="70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67369" y="530726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/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5259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Project Title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8079"/>
            <a:ext cx="8229600" cy="2526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err="1" smtClean="0"/>
              <a:t>Lorem</a:t>
            </a:r>
            <a:r>
              <a:rPr lang="en-US" dirty="0" smtClean="0"/>
              <a:t> </a:t>
            </a:r>
            <a:r>
              <a:rPr lang="en-US" dirty="0" err="1" smtClean="0"/>
              <a:t>Ipsum</a:t>
            </a:r>
            <a:endParaRPr lang="en-US" dirty="0" smtClean="0"/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274509" y="2"/>
            <a:ext cx="2869492" cy="2379579"/>
          </a:xfrm>
          <a:prstGeom prst="rect">
            <a:avLst/>
          </a:prstGeom>
        </p:spPr>
      </p:pic>
      <p:pic>
        <p:nvPicPr>
          <p:cNvPr id="2" name="Picture 1" descr="EIFL_LOGO_BG_WHITE.psd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69" y="6000752"/>
            <a:ext cx="2529334" cy="714375"/>
          </a:xfrm>
          <a:prstGeom prst="rect">
            <a:avLst/>
          </a:prstGeom>
        </p:spPr>
      </p:pic>
      <p:pic>
        <p:nvPicPr>
          <p:cNvPr id="5" name="Picture 4" descr="Untitled6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29762"/>
            <a:ext cx="9159875" cy="2471398"/>
          </a:xfrm>
          <a:prstGeom prst="rect">
            <a:avLst/>
          </a:prstGeom>
        </p:spPr>
      </p:pic>
      <p:pic>
        <p:nvPicPr>
          <p:cNvPr id="6" name="Picture 5" descr="EIFL_LOGO_BG_WHITE.ps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52" y="5676595"/>
            <a:ext cx="3365554" cy="95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4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l" defTabSz="342900" rtl="0" eaLnBrk="1" latinLnBrk="0" hangingPunct="1">
        <a:spcBef>
          <a:spcPct val="0"/>
        </a:spcBef>
        <a:buNone/>
        <a:defRPr sz="3750" kern="1200">
          <a:solidFill>
            <a:schemeClr val="accent3"/>
          </a:solidFill>
          <a:latin typeface="Open Sans"/>
          <a:ea typeface="+mj-ea"/>
          <a:cs typeface="Open San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650" kern="1200">
          <a:solidFill>
            <a:schemeClr val="accent3"/>
          </a:solidFill>
          <a:latin typeface="Open Sans"/>
          <a:ea typeface="+mn-ea"/>
          <a:cs typeface="Open San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accent3"/>
          </a:solidFill>
          <a:latin typeface="Open Sans"/>
          <a:ea typeface="+mn-ea"/>
          <a:cs typeface="Open San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accent3"/>
          </a:solidFill>
          <a:latin typeface="Open Sans"/>
          <a:ea typeface="+mn-ea"/>
          <a:cs typeface="Open San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accent3"/>
          </a:solidFill>
          <a:latin typeface="Open Sans"/>
          <a:ea typeface="+mn-ea"/>
          <a:cs typeface="Open San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050" kern="1200">
          <a:solidFill>
            <a:schemeClr val="accent3"/>
          </a:solidFill>
          <a:latin typeface="Open Sans"/>
          <a:ea typeface="+mn-ea"/>
          <a:cs typeface="Open San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lue.pn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5750" cy="70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2"/>
          </p:nvPr>
        </p:nvSpPr>
        <p:spPr>
          <a:xfrm>
            <a:off x="45720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>
                <a:solidFill>
                  <a:srgbClr val="8B8B8B"/>
                </a:solidFill>
                <a:latin typeface="Calibri"/>
                <a:ea typeface="DejaVu Sans" pitchFamily="2"/>
                <a:cs typeface="DejaVu Sans" pitchFamily="2"/>
              </a:defRPr>
            </a:lvl1pPr>
          </a:lstStyle>
          <a:p>
            <a:fld id="{AD9637AF-00E8-4E8E-80FD-A4D872D66332}" type="datetime1">
              <a:rPr lang="en-US"/>
              <a:pPr/>
              <a:t>07/08/20</a:t>
            </a:fld>
            <a:endParaRPr/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3"/>
          </p:nvPr>
        </p:nvSpPr>
        <p:spPr>
          <a:xfrm>
            <a:off x="3124079" y="6356520"/>
            <a:ext cx="289512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lvl="0" rtl="0" hangingPunct="0">
              <a:buNone/>
              <a:tabLst/>
              <a:defRPr lang="en-US" sz="2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4"/>
          </p:nvPr>
        </p:nvSpPr>
        <p:spPr>
          <a:xfrm>
            <a:off x="6553080" y="6356520"/>
            <a:ext cx="2133360" cy="36467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anchor="ctr" anchorCtr="0">
            <a:noAutofit/>
          </a:bodyPr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>
                <a:solidFill>
                  <a:srgbClr val="8B8B8B"/>
                </a:solidFill>
                <a:latin typeface="Calibri"/>
                <a:ea typeface="DejaVu Sans" pitchFamily="2"/>
                <a:cs typeface="DejaVu Sans" pitchFamily="2"/>
              </a:defRPr>
            </a:lvl1pPr>
          </a:lstStyle>
          <a:p>
            <a:fld id="{731B422D-1A51-4381-8674-25EA4EE7E223}" type="slidenum">
              <a:rPr/>
              <a:pPr/>
              <a:t>‹#›</a:t>
            </a:fld>
            <a:endParaRPr/>
          </a:p>
        </p:txBody>
      </p:sp>
      <p:sp>
        <p:nvSpPr>
          <p:cNvPr id="5" name="Title Placeholder 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/>
          <a:p>
            <a:endParaRPr lang="en-US"/>
          </a:p>
        </p:txBody>
      </p:sp>
      <p:sp>
        <p:nvSpPr>
          <p:cNvPr id="6" name="Text Placeholder 5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279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835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1">
        <a:lnSpc>
          <a:spcPct val="100000"/>
        </a:lnSpc>
        <a:tabLst/>
        <a:defRPr lang="en-US" sz="1800" b="0" i="0" u="none" strike="noStrike" kern="1200" cap="none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</p:titleStyle>
    <p:bodyStyle>
      <a:lvl1pPr marL="0" marR="0" indent="0" algn="l" rtl="0" hangingPunct="1">
        <a:lnSpc>
          <a:spcPct val="100000"/>
        </a:lnSpc>
        <a:spcBef>
          <a:spcPts val="0"/>
        </a:spcBef>
        <a:spcAft>
          <a:spcPts val="1417"/>
        </a:spcAft>
        <a:tabLst/>
        <a:defRPr lang="en-US" sz="3200" b="0" i="0" u="none" strike="noStrike" kern="1200" cap="none" spc="0">
          <a:ln>
            <a:noFill/>
          </a:ln>
          <a:solidFill>
            <a:srgbClr val="000000"/>
          </a:solidFill>
          <a:latin typeface="Calibri"/>
          <a:ea typeface="Microsoft YaHei" pitchFamily="2"/>
          <a:cs typeface="Mangal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7.tmp"/><Relationship Id="rId3" Type="http://schemas.openxmlformats.org/officeDocument/2006/relationships/hyperlink" Target="https://spaces.wacren.net/pages/viewpage.action?pageId=7929892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8.tmp"/><Relationship Id="rId3" Type="http://schemas.openxmlformats.org/officeDocument/2006/relationships/hyperlink" Target="https://unpaywall.org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9.tmp"/><Relationship Id="rId3" Type="http://schemas.openxmlformats.org/officeDocument/2006/relationships/hyperlink" Target="https://unpaywall.org/user-guides/librarie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unpaywall.org/sources" TargetMode="External"/><Relationship Id="rId4" Type="http://schemas.openxmlformats.org/officeDocument/2006/relationships/hyperlink" Target="https://docs.google.com/forms/d/e/1FAIpQLSf86ozWOlLPmlP9wsSyL7LBdjn867ydLsbcEEAb_4wE1Ug2NQ/viewform" TargetMode="External"/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1.tmp"/><Relationship Id="rId3" Type="http://schemas.openxmlformats.org/officeDocument/2006/relationships/hyperlink" Target="https://libguides.ucd.ie/openaccess/openaccessstory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2.tmp"/><Relationship Id="rId3" Type="http://schemas.openxmlformats.org/officeDocument/2006/relationships/hyperlink" Target="https://libguides.ucd.ie/openaccess/openaccessstory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1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3.png"/><Relationship Id="rId3" Type="http://schemas.openxmlformats.org/officeDocument/2006/relationships/hyperlink" Target="https://libguides.ucd.ie/openaccess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4.png"/><Relationship Id="rId3" Type="http://schemas.openxmlformats.org/officeDocument/2006/relationships/hyperlink" Target="https://libguides.ucd.ie/RRU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5.png"/><Relationship Id="rId3" Type="http://schemas.openxmlformats.org/officeDocument/2006/relationships/hyperlink" Target="https://libguides.ucd.ie/ld.php?content_id=31369336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7.tm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0.png"/><Relationship Id="rId3" Type="http://schemas.openxmlformats.org/officeDocument/2006/relationships/hyperlink" Target="https://libguides.ucd.ie/RRU/intro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1.tmp"/><Relationship Id="rId3" Type="http://schemas.openxmlformats.org/officeDocument/2006/relationships/hyperlink" Target="https://libguides.ucd.ie/RRU/submittin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2.tmp"/><Relationship Id="rId3" Type="http://schemas.openxmlformats.org/officeDocument/2006/relationships/hyperlink" Target="https://libguides.ucd.ie/RRU/correct-version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5.tm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6.tm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7.tmp"/><Relationship Id="rId3" Type="http://schemas.openxmlformats.org/officeDocument/2006/relationships/hyperlink" Target="https://v2.sherpa.ac.uk/romeo/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8.tmp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39.tmp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0.tmp"/><Relationship Id="rId3" Type="http://schemas.openxmlformats.org/officeDocument/2006/relationships/hyperlink" Target="https://libguides.ucd.ie/RRU/Impact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2.tmp"/><Relationship Id="rId3" Type="http://schemas.openxmlformats.org/officeDocument/2006/relationships/hyperlink" Target="https://libguides.ucd.ie/RRU/testimonial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3.tmp"/><Relationship Id="rId3" Type="http://schemas.openxmlformats.org/officeDocument/2006/relationships/hyperlink" Target="https://www.atmire.com/articles/detail/wikipedia-assessing-and-maintaining-links-to-your-repository?utm_source=twitter&amp;utm_medium=social&amp;utm_campaign=wikipedia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4.tm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5.tmp"/><Relationship Id="rId3" Type="http://schemas.openxmlformats.org/officeDocument/2006/relationships/hyperlink" Target="https://spaces.wacren.net/pages/viewpage.action?pageId=4587538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6.tmp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2.tm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7.tmp"/><Relationship Id="rId3" Type="http://schemas.openxmlformats.org/officeDocument/2006/relationships/hyperlink" Target="https://eifl.net/resources/eifl-checklist-how-make-your-dspace-open-access-repository-work-really-well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8.tmp"/><Relationship Id="rId3" Type="http://schemas.openxmlformats.org/officeDocument/2006/relationships/hyperlink" Target="https://eifl.net/resources/eifl-webinar-enrich-your-dspace-repository-customized-tools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49.tmp"/><Relationship Id="rId3" Type="http://schemas.openxmlformats.org/officeDocument/2006/relationships/hyperlink" Target="https://v2.sherpa.ac.uk/opendoar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0.tm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1.tmp"/><Relationship Id="rId3" Type="http://schemas.openxmlformats.org/officeDocument/2006/relationships/hyperlink" Target="https://core.ac.uk/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2.tmp"/><Relationship Id="rId3" Type="http://schemas.openxmlformats.org/officeDocument/2006/relationships/hyperlink" Target="https://www.base-search.net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3.tmp"/><Relationship Id="rId3" Type="http://schemas.openxmlformats.org/officeDocument/2006/relationships/hyperlink" Target="http://oval.base-search.net/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54.tmp"/><Relationship Id="rId3" Type="http://schemas.openxmlformats.org/officeDocument/2006/relationships/hyperlink" Target="https://wiki.lyrasis.org/display/DSPACE/Webinar+-+DSpace+and+Google+Scholar+Webinar+for+Ghan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3.tmp"/><Relationship Id="rId3" Type="http://schemas.openxmlformats.org/officeDocument/2006/relationships/hyperlink" Target="http://cherry.chem.bg.ac.rs/contact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4.tm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5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Relationship Id="rId2" Type="http://schemas.openxmlformats.org/officeDocument/2006/relationships/image" Target="../media/image16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4825" y="1909933"/>
            <a:ext cx="8382000" cy="1086098"/>
          </a:xfrm>
        </p:spPr>
        <p:txBody>
          <a:bodyPr/>
          <a:lstStyle/>
          <a:p>
            <a:r>
              <a:rPr lang="en-US" sz="8800" b="1" dirty="0">
                <a:solidFill>
                  <a:schemeClr val="tx1"/>
                </a:solidFill>
                <a:latin typeface="+mj-lt"/>
              </a:rPr>
              <a:t>EIFL/CARLIGH webinar for </a:t>
            </a:r>
            <a:r>
              <a:rPr lang="en-US" sz="8800" b="1" dirty="0" smtClean="0">
                <a:solidFill>
                  <a:schemeClr val="tx1"/>
                </a:solidFill>
                <a:latin typeface="+mj-lt"/>
              </a:rPr>
              <a:t/>
            </a:r>
            <a:br>
              <a:rPr lang="en-US" sz="8800" b="1" dirty="0" smtClean="0">
                <a:solidFill>
                  <a:schemeClr val="tx1"/>
                </a:solidFill>
                <a:latin typeface="+mj-lt"/>
              </a:rPr>
            </a:br>
            <a:r>
              <a:rPr lang="en-US" sz="8800" b="1" dirty="0" smtClean="0">
                <a:solidFill>
                  <a:schemeClr val="tx1"/>
                </a:solidFill>
                <a:latin typeface="+mj-lt"/>
              </a:rPr>
              <a:t>IR </a:t>
            </a:r>
            <a:r>
              <a:rPr lang="en-US" sz="8800" b="1" dirty="0">
                <a:solidFill>
                  <a:schemeClr val="tx1"/>
                </a:solidFill>
                <a:latin typeface="+mj-lt"/>
              </a:rPr>
              <a:t>Librarians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57955" y="5477630"/>
            <a:ext cx="2528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Attribution 4.0 International</a:t>
            </a:r>
          </a:p>
        </p:txBody>
      </p:sp>
      <p:pic>
        <p:nvPicPr>
          <p:cNvPr id="1026" name="Picture 2" descr="http://i.creativecommons.org/l/by/3.0/88x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75" y="5128668"/>
            <a:ext cx="990600" cy="34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625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nstitutional Open Access Policy[Draft] - LIBSENSE - WACREN Space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65229" y="494610"/>
            <a:ext cx="67731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spaces.wacren.net/pages/viewpage.action?pageId=7929892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8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needs help with repository policies?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17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 (2)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Coordinate and manage activities of </a:t>
            </a:r>
            <a:r>
              <a:rPr lang="en-US" b="1" dirty="0"/>
              <a:t>repository personnel and coordinate repository development with associated departments</a:t>
            </a:r>
          </a:p>
          <a:p>
            <a:pPr lvl="0"/>
            <a:r>
              <a:rPr lang="en-GB" b="1" dirty="0"/>
              <a:t>Increase the amount of items deposited in the repository by identifying suitable publications for deposit</a:t>
            </a:r>
            <a:endParaRPr lang="en-US" b="1" dirty="0"/>
          </a:p>
          <a:p>
            <a:pPr lvl="0"/>
            <a:r>
              <a:rPr lang="en-GB" b="1" dirty="0"/>
              <a:t>Work with researchers </a:t>
            </a:r>
            <a:r>
              <a:rPr lang="en-GB" dirty="0"/>
              <a:t>on deposit of research outputs into the </a:t>
            </a:r>
            <a:r>
              <a:rPr lang="en-GB" dirty="0" smtClean="0"/>
              <a:t>repository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63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ser Extension | Unpaywall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016" y="1754899"/>
            <a:ext cx="2281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unpaywall.org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t started: libraries | Unpaywall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5065" y="4705488"/>
            <a:ext cx="42569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https://unpaywall.org/user-guides/libraries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29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d a repository to the Unpaywall databas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0377" y="6279765"/>
            <a:ext cx="303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>
                <a:hlinkClick r:id="rId3"/>
              </a:rPr>
              <a:t>https://unpaywall.org/sources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50377" y="5559706"/>
            <a:ext cx="80317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https://docs.google.com/forms/d/e/1FAIpQLSf86ozWOlLPmlP9wsSyL7LBdjn867ydLsbcEEAb_4wE1Ug2NQ/viewform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0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How do you identify publications for deposit?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1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 (3)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dirty="0"/>
              <a:t>Liaise with publishers</a:t>
            </a:r>
            <a:r>
              <a:rPr lang="en-GB" dirty="0"/>
              <a:t> on issues relating to archiving policies including embargo periods </a:t>
            </a:r>
            <a:endParaRPr lang="en-US" dirty="0"/>
          </a:p>
          <a:p>
            <a:pPr lvl="0"/>
            <a:r>
              <a:rPr lang="en-US" b="1" dirty="0"/>
              <a:t>Monitor deposit, download and other usage indicators to identify the impact and success of the repository and areas for improvement</a:t>
            </a:r>
            <a:r>
              <a:rPr lang="en-US" dirty="0"/>
              <a:t> in the service. </a:t>
            </a:r>
            <a:r>
              <a:rPr lang="en-US" b="1" dirty="0"/>
              <a:t>Produce usage reports</a:t>
            </a:r>
            <a:r>
              <a:rPr lang="en-US" dirty="0"/>
              <a:t>.</a:t>
            </a:r>
          </a:p>
          <a:p>
            <a:pPr lvl="0"/>
            <a:r>
              <a:rPr lang="en-US" dirty="0"/>
              <a:t>Manage user expectations to ensure that expected service delivery is achievable. </a:t>
            </a:r>
            <a:r>
              <a:rPr lang="en-US" b="1" dirty="0"/>
              <a:t>Handle comments, </a:t>
            </a:r>
            <a:r>
              <a:rPr lang="en-US" b="1" dirty="0" smtClean="0"/>
              <a:t>complaints, relationships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7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 Open Access Story - Open Access for Research Impact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8016" y="1682388"/>
            <a:ext cx="566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libguides.ucd.ie/openaccess/openaccessstory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453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y Open Access Story - Open Access for Research Impact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41921" y="570025"/>
            <a:ext cx="56607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libguides.ucd.ie/openaccess/openaccessstory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55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ebinar Registration - Zoom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21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28510" y="454000"/>
            <a:ext cx="3628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libguides.ucd.ie/openaccess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84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5750" y="1472095"/>
            <a:ext cx="2911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libguides.ucd.ie/RRU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0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44976" y="2097167"/>
            <a:ext cx="54911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libguides.ucd.ie/ld.php?content_id=31369336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87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esearch Repository UCD - Start Here - Research Repository UCD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3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76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0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55701" y="5610462"/>
            <a:ext cx="33959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https://libguides.ucd.ie/RRU/intro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13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mitting Materials - Research Repository UCD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67707" y="1538082"/>
            <a:ext cx="3948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https://libguides.ucd.ie/RRU/submitting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98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bmit The Correct Version - Research Repository UCD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58775" y="1660631"/>
            <a:ext cx="43594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https://libguides.ucd.ie/RRU/correct-version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978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Repository Manager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7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9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d.php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03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d.php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1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elcome to Sherpa Romeo - v2.sherp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19676" y="1858593"/>
            <a:ext cx="31752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https://v2.sherpa.ac.uk/romeo/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52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ture - v2.sherp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64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71010_repositories VS research networks_A4 - ld.php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86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sibility and Impact - Research Repository UCD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219" y="1189291"/>
            <a:ext cx="3597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https://libguides.ucd.ie/RRU/Impact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stimonials from UCD Researchers - Research Repository UCD - LibGuides at UCD Libra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6945" y="6289192"/>
            <a:ext cx="4089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https://libguides.ucd.ie/RRU/testimonials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31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Manage the repository service by </a:t>
            </a:r>
            <a:r>
              <a:rPr lang="en-US" b="1" dirty="0"/>
              <a:t>identifying goals and future strategies for improvement</a:t>
            </a:r>
            <a:r>
              <a:rPr lang="en-US" dirty="0"/>
              <a:t> in the repository service </a:t>
            </a:r>
            <a:endParaRPr lang="en-US" dirty="0" smtClean="0"/>
          </a:p>
          <a:p>
            <a:pPr lvl="0"/>
            <a:r>
              <a:rPr lang="en-US" b="1" dirty="0" smtClean="0"/>
              <a:t>Develop </a:t>
            </a:r>
            <a:r>
              <a:rPr lang="en-US" b="1" dirty="0"/>
              <a:t>a repository content policy and workflows</a:t>
            </a:r>
            <a:r>
              <a:rPr lang="en-US" dirty="0"/>
              <a:t> to manage the capture, description and preservation etc. of repository outputs</a:t>
            </a:r>
          </a:p>
          <a:p>
            <a:pPr lvl="0"/>
            <a:r>
              <a:rPr lang="en-US" dirty="0"/>
              <a:t>Manage the day-to-day running of the repository including any mediated-deposit service (if required or possible) or self-archiving by authors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27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kipedia: assessing and maintaining links to your repository | Atmire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75055" y="552490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www.atmire.com/articles/detail/wikipedia-assessing-and-maintaining-links-to-your-repository?utm_source=twitter&amp;utm_medium=social&amp;utm_campaign=wikipedia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53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xternal links search - Wikipedi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 (4)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b="1" dirty="0"/>
              <a:t>Ensure and monitor metadata quality </a:t>
            </a:r>
            <a:r>
              <a:rPr lang="en-GB" dirty="0"/>
              <a:t>on the ongoing basis</a:t>
            </a:r>
            <a:endParaRPr lang="en-US" dirty="0"/>
          </a:p>
          <a:p>
            <a:pPr lvl="0"/>
            <a:r>
              <a:rPr lang="en-US" b="1" dirty="0"/>
              <a:t>Develop an advocacy </a:t>
            </a:r>
            <a:r>
              <a:rPr lang="en-US" b="1" dirty="0" err="1"/>
              <a:t>programme</a:t>
            </a:r>
            <a:r>
              <a:rPr lang="en-US" b="1" dirty="0"/>
              <a:t> to create a broad culture of engagement within the institution</a:t>
            </a:r>
            <a:r>
              <a:rPr lang="en-US" dirty="0"/>
              <a:t>. Develop advocacy and publicity materials for use within the institution e.g. webpages, guides, FAQs and </a:t>
            </a:r>
            <a:r>
              <a:rPr lang="en-US" dirty="0" smtClean="0"/>
              <a:t>presentations</a:t>
            </a:r>
            <a:endParaRPr lang="en-US" dirty="0"/>
          </a:p>
          <a:p>
            <a:pPr lvl="0"/>
            <a:r>
              <a:rPr lang="en-US" b="1" dirty="0" smtClean="0"/>
              <a:t>Develop training </a:t>
            </a:r>
            <a:r>
              <a:rPr lang="en-US" b="1" dirty="0" err="1"/>
              <a:t>programmes</a:t>
            </a:r>
            <a:r>
              <a:rPr lang="en-US" b="1" dirty="0"/>
              <a:t> and </a:t>
            </a:r>
            <a:r>
              <a:rPr lang="en-US" b="1" dirty="0" smtClean="0"/>
              <a:t>materials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49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tadata Guidelines [DRAFT] - LIBSENSE - WACREN Space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00140" y="6367509"/>
            <a:ext cx="65940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spaces.wacren.net/pages/viewpage.action?pageId=4587538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IFL Digital Research Literacy Framework_draft_v2_ik.docx - Wo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3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Your advocacy and training </a:t>
            </a:r>
            <a:r>
              <a:rPr lang="en-US" b="1" dirty="0" err="1" smtClean="0"/>
              <a:t>programme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5400" dirty="0" smtClean="0">
                <a:solidFill>
                  <a:schemeClr val="tx1"/>
                </a:solidFill>
              </a:rPr>
              <a:t>What works? What doesn’t?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58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 (5)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Develop practical policies and procedures to ensure the repository becomes embedded in the research processes of the institution</a:t>
            </a:r>
          </a:p>
          <a:p>
            <a:pPr lvl="0"/>
            <a:r>
              <a:rPr lang="en-US" b="1" dirty="0"/>
              <a:t>Liaise with the Graduate School to encourage/ensure deposit of e-theses and to identify and address any potential copyright </a:t>
            </a:r>
            <a:r>
              <a:rPr lang="en-US" b="1" dirty="0" smtClean="0"/>
              <a:t>issues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209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 (6)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 smtClean="0"/>
              <a:t>Promote </a:t>
            </a:r>
            <a:r>
              <a:rPr lang="en-US" b="1" dirty="0"/>
              <a:t>the repository outside the institution as a showcase of the institution’s work</a:t>
            </a:r>
          </a:p>
          <a:p>
            <a:pPr lvl="0"/>
            <a:r>
              <a:rPr lang="en-US" b="1" dirty="0" smtClean="0"/>
              <a:t>Support the repository community</a:t>
            </a:r>
            <a:r>
              <a:rPr lang="en-US" dirty="0" smtClean="0"/>
              <a:t> through sharing experiences and contributing to community discussions as appropriate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01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Repository Administrator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1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Ability to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Customize, deploy, manage and update repository and associated software over time</a:t>
            </a:r>
            <a:endParaRPr lang="en-US" dirty="0"/>
          </a:p>
          <a:p>
            <a:pPr lvl="0"/>
            <a:r>
              <a:rPr lang="en-GB" dirty="0"/>
              <a:t>Design and develop repository interface, structure and tools</a:t>
            </a:r>
            <a:endParaRPr lang="en-US" dirty="0"/>
          </a:p>
          <a:p>
            <a:pPr lvl="0"/>
            <a:r>
              <a:rPr lang="en-US" dirty="0"/>
              <a:t>Work with IT Services on the use of their storage and on backup requirements and procedures</a:t>
            </a:r>
          </a:p>
          <a:p>
            <a:r>
              <a:rPr lang="en-GB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2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UTOSpace Policy.docx - Google Doc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3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FL checklist: How to make your DSpace open access repository work really well | EIFL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166" y="1317644"/>
            <a:ext cx="8587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eifl.net/resources/eifl-checklist-how-make-your-dspace-open-access-repository-work-really-well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8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IFL webinar: Enrich your DSpace repository with customized tools | EIFL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9417" y="6376936"/>
            <a:ext cx="84598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eifl.net/resources/eifl-webinar-enrich-your-dspace-repository-customized-tools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89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/>
              <a:t>Ability </a:t>
            </a:r>
            <a:r>
              <a:rPr lang="en-US" sz="4400" b="1" dirty="0" smtClean="0"/>
              <a:t>to (2)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Work with IT services to maintain repository hardware and software, to achieve buy-in by IT services into the repository; explain the needs of the repository and to ensure the repository is integrated and aligned with other university systems to deliver services</a:t>
            </a:r>
          </a:p>
          <a:p>
            <a:pPr lvl="0"/>
            <a:r>
              <a:rPr lang="en-US" dirty="0"/>
              <a:t>Support the repository community through sharing experiences and contributing to community discussions as appropriate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98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Knowledge of: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Repository software, metadata standards, and discovery tools</a:t>
            </a:r>
            <a:endParaRPr lang="en-US" dirty="0"/>
          </a:p>
          <a:p>
            <a:pPr lvl="0"/>
            <a:r>
              <a:rPr lang="en-GB" dirty="0"/>
              <a:t>Data formats, data management, data manipulation tools</a:t>
            </a:r>
            <a:endParaRPr lang="en-US" dirty="0"/>
          </a:p>
          <a:p>
            <a:pPr lvl="0"/>
            <a:r>
              <a:rPr lang="en-GB" dirty="0"/>
              <a:t>Open access policies and requirements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83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lcome to OpenDOAR - v2.sherp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98377" y="3894783"/>
            <a:ext cx="3466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v2.sherpa.ac.uk/opendoar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73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rowse by Country and Region - v2.sherpa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27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RE – Aggregating the world’s open access research papers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64960" y="557694"/>
            <a:ext cx="19162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core.ac.uk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59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SE (Bielefeld Academic Search Engine): Basic Search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10181" y="595402"/>
            <a:ext cx="3028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www.base-search.net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AL :: BASE OAI-PMH Validator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33531" y="670817"/>
            <a:ext cx="2838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oval.base-search.net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4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hanaian DSpace User Group - DSpace - LYRASIS Wiki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1022" y="4912160"/>
            <a:ext cx="8887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https://wiki.lyrasis.org/display/DSPACE/Webinar+-+</a:t>
            </a:r>
            <a:r>
              <a:rPr lang="en-US" dirty="0" smtClean="0">
                <a:hlinkClick r:id="rId3"/>
              </a:rPr>
              <a:t>DSpace+and+Google+Scholar+Webinar+for+Ghana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68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CHERRY - CHEmistry Reposito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33827" y="6411740"/>
            <a:ext cx="359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cherry.chem.bg.ac.rs/contact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0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are the donors? </a:t>
            </a:r>
            <a:endParaRPr lang="en-US" b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Do they have any open access policies/requirements?</a:t>
            </a:r>
          </a:p>
        </p:txBody>
      </p:sp>
    </p:spTree>
    <p:extLst>
      <p:ext uri="{BB962C8B-B14F-4D97-AF65-F5344CB8AC3E}">
        <p14:creationId xmlns:p14="http://schemas.microsoft.com/office/powerpoint/2010/main" val="234983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/>
              <a:t>Understanding of: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Current trends and issues in open access and scholarly communication</a:t>
            </a:r>
            <a:endParaRPr lang="en-US" dirty="0"/>
          </a:p>
          <a:p>
            <a:pPr lvl="0"/>
            <a:r>
              <a:rPr lang="en-GB" dirty="0"/>
              <a:t>Copyright and licensing issues pertaining to scholarly content</a:t>
            </a:r>
            <a:endParaRPr lang="en-US" dirty="0"/>
          </a:p>
          <a:p>
            <a:pPr lvl="0"/>
            <a:r>
              <a:rPr lang="en-GB" dirty="0"/>
              <a:t>Data curation, storage and preservation practices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22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Based on SHERPA </a:t>
            </a:r>
            <a:r>
              <a:rPr lang="en-US" sz="4400" dirty="0"/>
              <a:t>Document</a:t>
            </a:r>
            <a:br>
              <a:rPr lang="en-US" sz="4400" dirty="0"/>
            </a:br>
            <a:r>
              <a:rPr lang="en-US" sz="4400" dirty="0"/>
              <a:t>Institutional Repositories: Staff and Skills </a:t>
            </a:r>
            <a:r>
              <a:rPr lang="en-US" sz="4400" dirty="0" smtClean="0"/>
              <a:t>Set by Mary Robinson, University </a:t>
            </a:r>
            <a:r>
              <a:rPr lang="en-US" sz="4400" dirty="0"/>
              <a:t>of </a:t>
            </a:r>
            <a:r>
              <a:rPr lang="en-US" sz="4400" dirty="0" smtClean="0"/>
              <a:t>Nottingham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27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485900" y="204704"/>
            <a:ext cx="6172200" cy="857250"/>
          </a:xfrm>
          <a:prstGeom prst="rect">
            <a:avLst/>
          </a:prstGeo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b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Questions?</a:t>
            </a:r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5850731" y="5572125"/>
            <a:ext cx="6172200" cy="85725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50" dirty="0" err="1">
                <a:solidFill>
                  <a:prstClr val="white"/>
                </a:solidFill>
                <a:latin typeface="Open Sans"/>
                <a:cs typeface="Open Sans"/>
              </a:rPr>
              <a:t>www.eifl.net</a:t>
            </a:r>
            <a:endParaRPr lang="en-US" sz="2250" dirty="0">
              <a:solidFill>
                <a:prstClr val="white"/>
              </a:solidFill>
              <a:latin typeface="Open Sans"/>
              <a:cs typeface="Open San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485900" y="2459789"/>
            <a:ext cx="6172200" cy="857250"/>
          </a:xfrm>
          <a:prstGeom prst="rect">
            <a:avLst/>
          </a:prstGeom>
        </p:spPr>
        <p:txBody>
          <a:bodyPr/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3600" b="1" dirty="0" smtClean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Contact: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smtClean="0">
                <a:solidFill>
                  <a:schemeClr val="bg1"/>
                </a:solidFill>
                <a:latin typeface="+mn-lt"/>
              </a:rPr>
              <a:t>iryna.kuchma@eifl.net</a:t>
            </a:r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6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17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CHERRY - CHEmistry Reposito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5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CHERRY - CHEmistry Reposito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bout CHERRY - CHEmistry RepositoRY - Mozilla Firefox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8887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5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Custom 4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A6A6A6"/>
      </a:accent1>
      <a:accent2>
        <a:srgbClr val="7E7E7E"/>
      </a:accent2>
      <a:accent3>
        <a:srgbClr val="595959"/>
      </a:accent3>
      <a:accent4>
        <a:srgbClr val="404040"/>
      </a:accent4>
      <a:accent5>
        <a:srgbClr val="262626"/>
      </a:accent5>
      <a:accent6>
        <a:srgbClr val="12BCE7"/>
      </a:accent6>
      <a:hlink>
        <a:srgbClr val="0DB9E6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Custom Design">
  <a:themeElements>
    <a:clrScheme name="Custom 4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A6A6A6"/>
      </a:accent1>
      <a:accent2>
        <a:srgbClr val="7E7E7E"/>
      </a:accent2>
      <a:accent3>
        <a:srgbClr val="595959"/>
      </a:accent3>
      <a:accent4>
        <a:srgbClr val="404040"/>
      </a:accent4>
      <a:accent5>
        <a:srgbClr val="262626"/>
      </a:accent5>
      <a:accent6>
        <a:srgbClr val="12BCE7"/>
      </a:accent6>
      <a:hlink>
        <a:srgbClr val="0DB9E6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8741</TotalTime>
  <Words>801</Words>
  <Application>Microsoft Macintosh PowerPoint</Application>
  <PresentationFormat>On-screen Show (4:3)</PresentationFormat>
  <Paragraphs>78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Custom Design</vt:lpstr>
      <vt:lpstr>1_Custom Design</vt:lpstr>
      <vt:lpstr>2_Custom Design</vt:lpstr>
      <vt:lpstr>3_Custom Design</vt:lpstr>
      <vt:lpstr>4_Custom Design</vt:lpstr>
      <vt:lpstr>Blank</vt:lpstr>
      <vt:lpstr>EIFL/CARLIGH webinar for  IR Librarians</vt:lpstr>
      <vt:lpstr>PowerPoint Presentation</vt:lpstr>
      <vt:lpstr>Repository Manager</vt:lpstr>
      <vt:lpstr>Ability 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needs help with repository policies?</vt:lpstr>
      <vt:lpstr>Ability to (2)</vt:lpstr>
      <vt:lpstr>PowerPoint Presentation</vt:lpstr>
      <vt:lpstr>PowerPoint Presentation</vt:lpstr>
      <vt:lpstr>PowerPoint Presentation</vt:lpstr>
      <vt:lpstr>How do you identify publications for deposit?</vt:lpstr>
      <vt:lpstr>Ability to (3)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Ability to (4)</vt:lpstr>
      <vt:lpstr>PowerPoint Presentation</vt:lpstr>
      <vt:lpstr>PowerPoint Presentation</vt:lpstr>
      <vt:lpstr>Your advocacy and training programme</vt:lpstr>
      <vt:lpstr>Ability to (5)</vt:lpstr>
      <vt:lpstr>Ability to (6)</vt:lpstr>
      <vt:lpstr>Repository Administrator</vt:lpstr>
      <vt:lpstr>Ability to</vt:lpstr>
      <vt:lpstr>PowerPoint Presentation</vt:lpstr>
      <vt:lpstr>PowerPoint Presentation</vt:lpstr>
      <vt:lpstr>Ability to (2)</vt:lpstr>
      <vt:lpstr>Knowledge of: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Who are the donors? </vt:lpstr>
      <vt:lpstr>Understanding of:</vt:lpstr>
      <vt:lpstr>Based on SHERPA Document Institutional Repositories: Staff and Skills Set by Mary Robinson, University of Nottingham</vt:lpstr>
      <vt:lpstr>Thank you! Questions?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Lucy Morton</dc:creator>
  <cp:lastModifiedBy>Jean Fairbairn</cp:lastModifiedBy>
  <cp:revision>2142</cp:revision>
  <dcterms:created xsi:type="dcterms:W3CDTF">2011-01-31T19:30:11Z</dcterms:created>
  <dcterms:modified xsi:type="dcterms:W3CDTF">2020-08-07T07:36:54Z</dcterms:modified>
</cp:coreProperties>
</file>