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603" r:id="rId6"/>
    <p:sldId id="591" r:id="rId7"/>
    <p:sldId id="590" r:id="rId8"/>
    <p:sldId id="596" r:id="rId9"/>
    <p:sldId id="594" r:id="rId10"/>
    <p:sldId id="595" r:id="rId11"/>
    <p:sldId id="604" r:id="rId12"/>
    <p:sldId id="598" r:id="rId13"/>
    <p:sldId id="601" r:id="rId14"/>
    <p:sldId id="602" r:id="rId15"/>
    <p:sldId id="587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FEA183-598E-4468-BE44-4BD977D89684}" v="3" dt="2022-02-14T11:53:32.317"/>
    <p1510:client id="{93804479-57C6-446A-B576-E469D7724197}" v="9" dt="2022-02-14T07:58:17.566"/>
    <p1510:client id="{B8809B2F-CA13-489A-9E29-3EE6F0DE0455}" v="62" dt="2022-02-14T08:35:55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9BBA-B658-4326-9CCF-EA8FED0E9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136AA-40CB-4E56-8349-33B89EEC7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36F5B-1FE9-49B6-8AC4-D4FA6D1C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6C33F-986F-4C2B-AE1B-4B2AC743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67FB3-72E5-493D-A674-36921F2A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134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077A-BBB9-4200-9BB7-C7602A60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64812-ADAB-4450-A5D5-C15EAE41E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1461B-31EE-425C-8E8C-DE026CA4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C8434-FB23-4260-ACC0-D55A1332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70E39-52C5-4CF6-AE14-77C5BE8C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251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1B571-4791-4F44-B79A-E85E46CEF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34239-F966-49B9-B399-6DE2BF561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A93FA-4C8F-45FE-95D5-74606921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B101D-08BB-482C-B405-360C8308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B171C-423D-434E-B35E-190F1761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829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9E7B-21D7-4AC3-8E26-1E4A3867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82BD-8B76-4244-8A32-C352E3E04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8A4FD-5CA1-4430-8D1B-98E1607C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FDEB-11CE-4137-81C5-75BB9C41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7F630-CCDF-4356-B3D0-3F9B0526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444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6F77-6B86-4A89-A9CE-709A53EDB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1FC72-9DFA-46DD-B73A-F584CBF02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6DDC6-0FDA-417A-BC87-050F4866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66C6E-A622-4609-A01E-BE9895A4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5E5D5-2731-43E4-BB56-0D0F9683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2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0DD8-B398-4D57-8643-3EF3AAB5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5521-59B4-406C-AB51-0983CC768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161C5-BC53-4678-8A71-BCC30AAC3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14FF6-710D-410A-80EB-96DFF0E3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11844-5DE2-4CC7-9770-52A9C0A3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6C63A-B164-4AC5-9A5E-C2C9B96D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509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C325-9E83-4D28-AE56-5C706647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C7FBD-F7B0-46F7-B4AE-16AD98E3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144FF-F648-4340-AED1-4C7F59839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78801-1016-40EA-ADD1-15ECF0A32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AE9CE-AC48-49CD-BA1B-0E5155351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47B0AA-5632-47C9-9A5E-DF1F677E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DC860-9D82-4D7F-B7A3-9F186FB3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8CCA7-5E30-44B7-8E21-056CDC54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930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0225-5078-42A5-A42F-7E1F36B2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FE2FF-B727-47B0-8757-F7BE05521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97989-05DE-4A88-BD40-EC5490A6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0AB1F-4EEC-4DC2-AF8C-C755C8D9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604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24912-0085-4D65-805F-578B57D1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19329F-C489-4BF3-BCC8-91052B14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FEAD8-AF1B-4ACF-8206-08A5CE37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164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1E7C-E310-4D9D-80B1-B78ECCC1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C1933-3147-4287-9C3C-20AB60752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D19D3-72D5-4303-B084-7E6E0049F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0EED4-DB2F-4EFD-8F08-1F4B1C18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7E05F-9A84-46A7-9C01-46E59621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F1263-FC01-4178-AC7E-A4FB1D65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217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5FB8-11B1-40FA-BBB4-8FDC56E5D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29BA6-1CA7-4EC7-9828-D6555D120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B73EF-C3E9-4E20-BBCD-2B1B35AE8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A9B4F-7095-4800-BC1D-7FBF943B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0F45F-76BC-44D8-BC89-DBE1BD2E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CBE4B-8339-4840-B9CE-87E2DDE9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881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EF402-7F89-454D-A8A1-2AEE9A4A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61076-E18C-409C-8325-37B13FB53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du texte principal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0C77A-AE9E-4C4E-985D-1F8F26AA6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EDDFF-0D7D-4C1D-B166-C97ACE36C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98539-7B05-482F-8682-AD8F17B1B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249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oaj.org/account/login?redirected=apply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@assaf.org.z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%3A%2F%2Fwww.scielo.org.za%2F&amp;sa=D&amp;sntz=1&amp;usg=AFQjCNG7i7qlV0pzbBzsw1xVZSHMoXOhN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org.za/scielo.php?script=sci_alphabetic&amp;lng=en&amp;nrm=is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assaf-scholarly-pub-resources/scielo-sa/criteria-for-acceptan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A1FF9198-AD31-435B-8881-C0375C5F8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3"/>
            <a:ext cx="12191999" cy="6858000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D94D728B-7966-4B6D-A963-98438308E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120" y="1090759"/>
            <a:ext cx="4797339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ZA" altLang="en-US" sz="4000" dirty="0">
                <a:solidFill>
                  <a:srgbClr val="FF6600"/>
                </a:solidFill>
              </a:rPr>
              <a:t> </a:t>
            </a: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r>
              <a:rPr lang="en-ZA" altLang="en-US" b="1" dirty="0">
                <a:solidFill>
                  <a:srgbClr val="FF6600"/>
                </a:solidFill>
                <a:latin typeface="Century Gothic" panose="020B0502020202020204" pitchFamily="34" charset="0"/>
              </a:rPr>
              <a:t>Critères SciELO SA</a:t>
            </a:r>
            <a:br>
              <a:rPr lang="en-ZA" altLang="en-US" sz="4000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endParaRPr lang="en-ZA" altLang="en-US" sz="4000" b="1" dirty="0">
              <a:solidFill>
                <a:srgbClr val="FF6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F72471A-AC16-4D00-AB1F-E4DA4543E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46102" y="2887007"/>
            <a:ext cx="7685540" cy="32518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alt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CEEF0E-4D30-4317-A316-3023CF3CF9C1}"/>
              </a:ext>
            </a:extLst>
          </p:cNvPr>
          <p:cNvSpPr txBox="1"/>
          <p:nvPr/>
        </p:nvSpPr>
        <p:spPr>
          <a:xfrm>
            <a:off x="1517116" y="3657526"/>
            <a:ext cx="66166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    </a:t>
            </a:r>
          </a:p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17 </a:t>
            </a:r>
            <a:r>
              <a:rPr lang="en-US" altLang="en-US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février</a:t>
            </a: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202</a:t>
            </a:r>
          </a:p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Louise van Heerden</a:t>
            </a:r>
          </a:p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Directeur des </a:t>
            </a:r>
            <a:r>
              <a:rPr lang="en-US" altLang="en-US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opérations</a:t>
            </a: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de </a:t>
            </a:r>
            <a:r>
              <a:rPr lang="en-US" altLang="en-US" sz="2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SciELO</a:t>
            </a: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SA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1563A9-7B2E-4D05-BA4F-8271B211A5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06" b="-1"/>
          <a:stretch/>
        </p:blipFill>
        <p:spPr>
          <a:xfrm>
            <a:off x="207827" y="5616575"/>
            <a:ext cx="2876550" cy="10001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CD9F38-42B0-4F79-B7BA-659D34477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8080" y="5698409"/>
            <a:ext cx="2371725" cy="10477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847264-C1F3-488A-8C42-69B69727F4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6247" y="1513204"/>
            <a:ext cx="7595096" cy="13042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4FB586-0986-4AF3-9217-392630387BF4}"/>
              </a:ext>
            </a:extLst>
          </p:cNvPr>
          <p:cNvSpPr txBox="1"/>
          <p:nvPr/>
        </p:nvSpPr>
        <p:spPr>
          <a:xfrm>
            <a:off x="750543" y="1118094"/>
            <a:ext cx="9725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Série conjointe de webinaires pour les rédacteurs et éditeurs de journaux africains présentée par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Logo, icon&#10;&#10;Description automatically generated">
            <a:extLst>
              <a:ext uri="{FF2B5EF4-FFF2-40B4-BE49-F238E27FC236}">
                <a16:creationId xmlns:a16="http://schemas.microsoft.com/office/drawing/2014/main" id="{34CE23D6-63A0-4848-A274-DD5E9668E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952294" y="227766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264382" y="1751901"/>
            <a:ext cx="10121420" cy="4732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Critères d'inclusion dans (et de maintien dans) la collection SciELO SA (suite)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9. 	Tous les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articles doivent inclure un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résumé en anglais </a:t>
            </a: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et des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mots-clés en anglais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42913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10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	Les affiliations et ORCIDs des auteurs doivent être indiqués dans l'article.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4291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11. 	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Indiquez la licence Creative Commons du journal, </a:t>
            </a: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	par exemple, CC-BY 4.0, sur la page web de la revue.</a:t>
            </a: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l" rtl="0"/>
            <a:endParaRPr lang="en-US" sz="2000" dirty="0">
              <a:solidFill>
                <a:srgbClr val="212121"/>
              </a:solidFill>
              <a:latin typeface="Open Sans" panose="020B0606030504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ZA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3DA039B-B801-43DC-8CDD-503796644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301" y="2823498"/>
            <a:ext cx="432418" cy="40698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AF4613B-681B-48EA-8B16-1E53BB7BCB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791" y="4370512"/>
            <a:ext cx="2577685" cy="13275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605627-40C7-48A1-B4CC-A5E284CDD6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7982" y="5852349"/>
            <a:ext cx="2050970" cy="90605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69F50F6-8C54-45A9-AE1B-F98FF9CC053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406" b="-1"/>
          <a:stretch/>
        </p:blipFill>
        <p:spPr>
          <a:xfrm>
            <a:off x="399419" y="5960242"/>
            <a:ext cx="2050970" cy="7130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DB04D3F-F603-47C3-BF60-E1EA93D735C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9238"/>
          <a:stretch/>
        </p:blipFill>
        <p:spPr>
          <a:xfrm>
            <a:off x="9827019" y="1373334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1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12B161F4-4BF3-4332-AE8A-DDAE155D6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330156" y="1333696"/>
            <a:ext cx="10051748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Critères d'inclusion dans (et de maintien dans) la collection SciELO SA (suite)</a:t>
            </a: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12. Signer un contrat d'éditeur avec ASSAf.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13. Fournir la preuve de la demande d'inclusion dans le </a:t>
            </a:r>
            <a:r>
              <a:rPr lang="en-US" sz="2000" u="sng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Directory of Open Access Journals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(DOAJ). 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l" rtl="0"/>
            <a:endParaRPr lang="en-US" sz="2000" dirty="0">
              <a:solidFill>
                <a:srgbClr val="212121"/>
              </a:solidFill>
              <a:latin typeface="Century Gothic" panose="020B0502020202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ZA" sz="2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96D3DE-1CCA-4F2C-9A18-53C80A4E3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6637" y="2318282"/>
            <a:ext cx="1844763" cy="8401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E5C8A4-075B-457A-883A-DF0A5329EE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6637" y="4261145"/>
            <a:ext cx="2425671" cy="6937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E512F9C-E0A6-4042-894D-7DB3D1E6BF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7227" y="5686571"/>
            <a:ext cx="2371725" cy="10477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A14C42C-B5CC-416A-A94C-A5CC3D87746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406" b="-1"/>
          <a:stretch/>
        </p:blipFill>
        <p:spPr>
          <a:xfrm>
            <a:off x="207827" y="5761415"/>
            <a:ext cx="2459959" cy="8552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2B86BB7-15CC-4448-9278-AD6AB1A4472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28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E5A197AE-ADF8-4479-B6A3-00903B3F5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7650" name="Title 1">
            <a:extLst>
              <a:ext uri="{FF2B5EF4-FFF2-40B4-BE49-F238E27FC236}">
                <a16:creationId xmlns:a16="http://schemas.microsoft.com/office/drawing/2014/main" id="{28FA129C-C5CB-49DB-BA28-ED86ABB560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70455" y="1118009"/>
            <a:ext cx="4194241" cy="318036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ZA" altLang="en-US" sz="5400" dirty="0">
                <a:solidFill>
                  <a:srgbClr val="FF6600"/>
                </a:solidFill>
                <a:latin typeface="Century Gothic" panose="020B0502020202020204" pitchFamily="34" charset="0"/>
              </a:rPr>
              <a:t>Merci.</a:t>
            </a:r>
          </a:p>
        </p:txBody>
      </p:sp>
      <p:sp>
        <p:nvSpPr>
          <p:cNvPr id="27651" name="Subtitle 2">
            <a:extLst>
              <a:ext uri="{FF2B5EF4-FFF2-40B4-BE49-F238E27FC236}">
                <a16:creationId xmlns:a16="http://schemas.microsoft.com/office/drawing/2014/main" id="{3FCAED69-81C2-4F37-98E0-D2643D1965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64725" y="4365267"/>
            <a:ext cx="4203811" cy="10657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l"/>
            <a:r>
              <a:rPr lang="en-ZA" altLang="en-US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Louise@assaf.org.za</a:t>
            </a:r>
            <a:endParaRPr lang="en-ZA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l"/>
            <a:endParaRPr lang="en-ZA" altLang="en-US" dirty="0">
              <a:solidFill>
                <a:srgbClr val="FF6600"/>
              </a:solidFill>
            </a:endParaRPr>
          </a:p>
          <a:p>
            <a:pPr algn="l"/>
            <a:r>
              <a:rPr lang="en-ZA" altLang="en-US" sz="1700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0E0F29-8AE0-461E-8366-6118E2A34D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7315" y="5897016"/>
            <a:ext cx="2050570" cy="905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2976627-5A74-4D9D-8D78-1BC0B32792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207827" y="5817133"/>
            <a:ext cx="2299703" cy="7995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C3E7AB-0826-401A-BD69-52487662F35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94D728B-7966-4B6D-A963-98438308E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7853" y="1080890"/>
            <a:ext cx="10306520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sz="40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 Qu'est-ce que SciELO SA 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67DC76-E62D-48C6-A424-FBCA94BE3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233" y="5633412"/>
            <a:ext cx="2371725" cy="1047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8C0E31-5CB4-4F1A-9685-EE564B2DE7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06" b="-1"/>
          <a:stretch/>
        </p:blipFill>
        <p:spPr>
          <a:xfrm>
            <a:off x="305487" y="5668914"/>
            <a:ext cx="2469385" cy="858562"/>
          </a:xfrm>
          <a:prstGeom prst="rect">
            <a:avLst/>
          </a:prstGeom>
        </p:spPr>
      </p:pic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D7168934-5474-447A-9BE3-62DA0BF6BE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F72471A-AC16-4D00-AB1F-E4DA4543E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37853" y="2231598"/>
            <a:ext cx="7685540" cy="32518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Tout d'abord, SciELO est l'abréviation de Scientific Electronic Library Online. </a:t>
            </a:r>
          </a:p>
          <a:p>
            <a:endParaRPr lang="en-ZA" altLang="en-US" sz="2400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Gill Sans MT" panose="020B0502020104020203" pitchFamily="34" charset="0"/>
            </a:endParaRPr>
          </a:p>
          <a:p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Toutes les revues SciELO sont en accès libre. </a:t>
            </a:r>
          </a:p>
          <a:p>
            <a:endParaRPr lang="en-ZA" altLang="en-US" sz="2400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Gill Sans MT" panose="020B0502020104020203" pitchFamily="34" charset="0"/>
            </a:endParaRPr>
          </a:p>
          <a:p>
            <a:r>
              <a:rPr lang="en-ZA" altLang="en-US" sz="2400" dirty="0" err="1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SciELO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 </a:t>
            </a:r>
            <a:r>
              <a:rPr lang="en-ZA" altLang="en-US" sz="2400" dirty="0" err="1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ést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 </a:t>
            </a:r>
            <a:r>
              <a:rPr lang="en-ZA" altLang="en-US" sz="2400" dirty="0" err="1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d'origine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 </a:t>
            </a:r>
            <a:r>
              <a:rPr lang="en-ZA" altLang="en-US" sz="2400" dirty="0" err="1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brésilienne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 et il existe désormais des collections nationales dans 15 pays, qui constituent le réseau de revues SciELO. </a:t>
            </a:r>
          </a:p>
          <a:p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18E461-B91B-4986-A8C9-C4C923B24F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4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DDB729-717E-46A4-AC12-B24BADA7B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87" y="528722"/>
            <a:ext cx="10380697" cy="56063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A7E8CB-B99A-4BE2-ADDF-993FDDC36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735" y="3965972"/>
            <a:ext cx="2450836" cy="19152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2D22B78-FD8B-4F17-9B9E-5BF7CDE46E20}"/>
              </a:ext>
            </a:extLst>
          </p:cNvPr>
          <p:cNvSpPr txBox="1"/>
          <p:nvPr/>
        </p:nvSpPr>
        <p:spPr>
          <a:xfrm>
            <a:off x="696287" y="159390"/>
            <a:ext cx="2248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www.scielo.org</a:t>
            </a:r>
            <a:endParaRPr lang="en-ZA" sz="2000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6FF14B-0E19-4D46-A087-74E50C81A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0165" y="6132419"/>
            <a:ext cx="1594487" cy="7043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78C4A4-3F9D-4732-ACE2-27FC9E76238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268570" y="6175134"/>
            <a:ext cx="1692892" cy="58858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E0F01BFE-EC6C-45FD-AB3C-DA236E27B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208549" y="2278052"/>
            <a:ext cx="7728062" cy="34203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0" i="0" u="none" strike="noStrike" dirty="0">
                <a:effectLst/>
                <a:latin typeface="Century Gothic" panose="020B0502020202020204" pitchFamily="34" charset="0"/>
                <a:hlinkClick r:id="rId3"/>
              </a:rPr>
              <a:t>SciELO SA 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est une prestigieuse base de données en accès libre (libre d'accès et libre de publication), avec recherche en texte intégral de revues savantes sud-africaines sélectionnées et de grande qualité.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SciELO SA se concentre sur le renforcement des systèmes d'évaluation et d'accréditation des revues scientifiques en Afrique du Sud.</a:t>
            </a:r>
            <a:b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en-US" sz="24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5CB889-D48A-46F4-BE25-7E0F3925B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7410" y="5698409"/>
            <a:ext cx="2371725" cy="10477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8C4657-5FC0-4F37-99C7-4B56F42E002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409710" y="5804802"/>
            <a:ext cx="2371725" cy="8246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07D41D-9E7F-44E0-926F-05F4999CD01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9187D495-0BB2-4C58-AF32-0D09172F4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500067" y="2247695"/>
            <a:ext cx="10029524" cy="363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37BA55-97DB-463C-B5CA-1C51661A404C}"/>
              </a:ext>
            </a:extLst>
          </p:cNvPr>
          <p:cNvSpPr txBox="1"/>
          <p:nvPr/>
        </p:nvSpPr>
        <p:spPr>
          <a:xfrm>
            <a:off x="662409" y="1557505"/>
            <a:ext cx="909883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La collection SciELO SA a été lancée en 2009 www.scielo.org.za. </a:t>
            </a: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SciELO SA comprend actuellement 84 titres</a:t>
            </a: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  <a:hlinkClick r:id="rId3"/>
              </a:rPr>
              <a:t>http://www.scielo.org.za/scielo.php?script=sci_alphabetic &amp;lng=en&amp;nrm=iso</a:t>
            </a: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SciELO SA est géré par l'Académie des sciences d'Afrique du Sud (ASSAf), financé par le ministère des Sciences et de l'Innovation (DSI) et approuvé/accrédité par le ministère de l'Enseignement supérieur et de la Formation (DHET).</a:t>
            </a:r>
            <a:br>
              <a:rPr lang="en-ZA" alt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en-ZA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CE1628-B73F-4722-9462-F9CB70798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1244" y="5695687"/>
            <a:ext cx="2371725" cy="10477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766B74D-E07F-4F55-9ED1-0749D39114D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409710" y="5804802"/>
            <a:ext cx="2371725" cy="8246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AA8131-4BAA-44A7-A29E-9221B2F250C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02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675EEDBA-55EA-4408-A58A-06381BC6D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549085" y="583440"/>
            <a:ext cx="8812591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358775" algn="l"/>
              </a:tabLst>
            </a:pPr>
            <a:b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Pour être incluse, une </a:t>
            </a:r>
            <a:r>
              <a:rPr lang="en-US" sz="24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revue doit </a:t>
            </a:r>
          </a:p>
          <a:p>
            <a:pPr>
              <a:tabLst>
                <a:tab pos="358775" algn="l"/>
              </a:tabLst>
            </a:pPr>
            <a:b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- Être d'abord accrédité auprès du ministère de l'enseignement supérieur et de la formation.</a:t>
            </a:r>
            <a:b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- Ensuite, il doit se soumettre à un processus rigoureux d'</a:t>
            </a:r>
            <a:r>
              <a:rPr lang="en-US" sz="22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évaluation de la qualité </a:t>
            </a: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par un comité d'experts.  </a:t>
            </a:r>
          </a:p>
          <a:p>
            <a:pPr>
              <a:tabLst>
                <a:tab pos="358775" algn="l"/>
              </a:tabLst>
            </a:pP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	Le panel d'examen par les pairs de l'ASSAf qui évalue la revue et la qualité des articles. </a:t>
            </a:r>
            <a:b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- Le panel examine la </a:t>
            </a: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fiabilité et la crédibilité de la revue et vérifie si elle propose des recherches innovantes menées par les meilleurs chercheurs d'Afrique du Sud.</a:t>
            </a:r>
          </a:p>
          <a:p>
            <a:pPr marL="342900" indent="-342900">
              <a:buFontTx/>
              <a:buChar char="-"/>
              <a:tabLst>
                <a:tab pos="358775" algn="l"/>
              </a:tabLst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Être recommandé pour l'inclusion dans SciELO SA par le panel d'évaluation.</a:t>
            </a:r>
          </a:p>
          <a:p>
            <a:pPr marL="342900" indent="-342900">
              <a:buFontTx/>
              <a:buChar char="-"/>
              <a:tabLst>
                <a:tab pos="358775" algn="l"/>
              </a:tabLst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Ensuite, l'équipe SciELO SA vérifie si la revue respecte les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critères 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du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réseau SciELO.</a:t>
            </a:r>
          </a:p>
          <a:p>
            <a:pPr marL="342900" indent="-342900">
              <a:buFontTx/>
              <a:buChar char="-"/>
              <a:tabLst>
                <a:tab pos="358775" algn="l"/>
              </a:tabLst>
            </a:pPr>
            <a:b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	</a:t>
            </a:r>
            <a:endParaRPr lang="en-ZA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B70DEE-ABD4-4E89-98CD-3A14D74BB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0760" y="5954778"/>
            <a:ext cx="1867151" cy="82484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97280A-5D8C-4467-AF11-FC4D993CAD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06" b="-1"/>
          <a:stretch/>
        </p:blipFill>
        <p:spPr>
          <a:xfrm>
            <a:off x="202156" y="6133216"/>
            <a:ext cx="1867151" cy="64917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0F4E8FE-7761-49B8-A190-04728BCBC8B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1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4E9CE74B-32AC-4C93-9292-5792F3674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484168" y="1300251"/>
            <a:ext cx="9277078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Critères d'inclusion dans (et de maintien dans) la collection SciELO SA :</a:t>
            </a: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ZA" sz="2000" dirty="0">
                <a:latin typeface="Century Gothic" panose="020B0502020202020204" pitchFamily="34" charset="0"/>
                <a:hlinkClick r:id="rId3"/>
              </a:rPr>
              <a:t>https://sites.google.com/view/assaf-scholarly-pub-resources/scielo-sa/criteria-for-acceptance</a:t>
            </a:r>
            <a:endParaRPr lang="en-ZA" sz="2000" dirty="0">
              <a:latin typeface="Century Gothic" panose="020B0502020202020204" pitchFamily="34" charset="0"/>
            </a:endParaRPr>
          </a:p>
          <a:p>
            <a:endParaRPr lang="en-ZA" sz="2000" dirty="0">
              <a:latin typeface="Century Gothic" panose="020B0502020202020204" pitchFamily="34" charset="0"/>
            </a:endParaRPr>
          </a:p>
          <a:p>
            <a:pPr algn="l" rtl="0"/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Pour qu'une revue soit invitée à figurer dans la collection SciELO SA, elle doit répondre aux critères suivants :</a:t>
            </a:r>
          </a:p>
          <a:p>
            <a:pPr algn="l" rtl="0"/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 algn="l" rtl="0">
              <a:buAutoNum type="arabicPeriod"/>
              <a:tabLst>
                <a:tab pos="358775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La revue doit être une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revue sud-africaine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accréditée par le SA Department of Higher Education and Training (DHET).</a:t>
            </a:r>
          </a:p>
          <a:p>
            <a:pPr marL="457200" indent="-457200" algn="l" rtl="0">
              <a:buAutoNum type="arabicPeriod"/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tabLst>
                <a:tab pos="358775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2. 	Avoir reçu une évaluation positive par les pairs et une recommandation d'inclusion dans SciELO SA, de la part du comité d'examen par les pairs de l'ASSAf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concerné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</a:t>
            </a:r>
          </a:p>
          <a:p>
            <a:pPr>
              <a:tabLst>
                <a:tab pos="358775" algn="l"/>
              </a:tabLst>
            </a:pPr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0299B8-F478-4191-8B0F-3D6B07B663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0058" y="6038917"/>
            <a:ext cx="1732921" cy="7655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7F8608F-29D8-4B03-BEF9-4ECE3398DEF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272308" y="6095246"/>
            <a:ext cx="1877827" cy="6528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C97A270-4B3F-4344-835F-6C17EE4482D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61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4E9CE74B-32AC-4C93-9292-5792F3674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484168" y="1300251"/>
            <a:ext cx="927707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Critères d'inclusion dans (et de maintien dans) la collection SciELO SA :</a:t>
            </a: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Publier </a:t>
            </a: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en accès libre, c'est-à-dire qu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'il n'y a pas de coût ni d'embargo sur les articles en texte intégral et qu'ASSAf peut récolter les articles sur le site web de la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revue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pour une publication électronique sur la plateforme SciELO SA.</a:t>
            </a:r>
          </a:p>
          <a:p>
            <a:pPr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tabLst>
                <a:tab pos="358775" algn="l"/>
              </a:tabLst>
            </a:pPr>
            <a:r>
              <a:rPr lang="en-US" sz="2000" b="0" i="0" dirty="0">
                <a:solidFill>
                  <a:srgbClr val="212121"/>
                </a:solidFill>
                <a:effectLst/>
                <a:latin typeface="Century Gothic" panose="020B0502020202020204" pitchFamily="34" charset="0"/>
              </a:rPr>
              <a:t>4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	Le journal doit disposer de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son propre site web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avec des archives de l</a:t>
            </a:r>
          </a:p>
          <a:p>
            <a:pPr algn="l" rtl="0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     les numéros et les articles de la revue. </a:t>
            </a: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>
              <a:tabLst>
                <a:tab pos="36036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>
              <a:tabLst>
                <a:tab pos="36036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5. 	Le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site web principal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de la revue doit être en </a:t>
            </a: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accès libre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sz="18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0299B8-F478-4191-8B0F-3D6B07B66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058" y="6038917"/>
            <a:ext cx="1732921" cy="7655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7F8608F-29D8-4B03-BEF9-4ECE3398DE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06" b="-1"/>
          <a:stretch/>
        </p:blipFill>
        <p:spPr>
          <a:xfrm>
            <a:off x="272308" y="6095246"/>
            <a:ext cx="1877827" cy="6528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C97A270-4B3F-4344-835F-6C17EE4482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38B725-EA81-4340-B842-61FFEDCB74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4639" y="2932476"/>
            <a:ext cx="838200" cy="857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6A4CEB-A793-4F08-AD29-A6970DFE66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5403" y="4347430"/>
            <a:ext cx="8382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Logo, icon&#10;&#10;Description automatically generated">
            <a:extLst>
              <a:ext uri="{FF2B5EF4-FFF2-40B4-BE49-F238E27FC236}">
                <a16:creationId xmlns:a16="http://schemas.microsoft.com/office/drawing/2014/main" id="{58EB9995-9A46-446D-A4C2-7A7FF1B23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93663" y="2240393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314595" y="1177369"/>
            <a:ext cx="9872575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Critères d'inclusion dans (et de maintien dans) la collection SciELO SA (suite)</a:t>
            </a:r>
          </a:p>
          <a:p>
            <a:pPr lvl="1">
              <a:tabLst>
                <a:tab pos="360363" algn="l"/>
              </a:tabLst>
            </a:pP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1">
              <a:tabLst>
                <a:tab pos="360363" algn="l"/>
              </a:tabLst>
            </a:pP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6.  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Publier régulièrement, à temps et tout au long de l'année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Lorsqu'une revue</a:t>
            </a:r>
          </a:p>
          <a:p>
            <a:pPr lvl="1">
              <a:tabLst>
                <a:tab pos="36036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    publie en permanence, au moins trois articles doivent être envoyés à la Commission européenne. </a:t>
            </a:r>
          </a:p>
          <a:p>
            <a:pPr algn="l" rtl="0">
              <a:tabLst>
                <a:tab pos="36036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	 	équipe SciELO d'ici la fin mars, 3+ articles d'ici la fin juin, un autre article d'ici la fin octobre. </a:t>
            </a:r>
          </a:p>
          <a:p>
            <a:pPr algn="l" rtl="0">
              <a:tabLst>
                <a:tab pos="36036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	        3 d'ici la fin septembre et 3 autres d'ici la mi-décembre. </a:t>
            </a:r>
          </a:p>
          <a:p>
            <a:pPr algn="l" rtl="0">
              <a:tabLst>
                <a:tab pos="36036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	7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	Publier au moins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10 à 12 articles originaux par an,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en fonction de l'importance de l'événement.</a:t>
            </a:r>
          </a:p>
          <a:p>
            <a:pPr algn="l" rtl="0">
              <a:tabLst>
                <a:tab pos="36036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		domaine d'activité.</a:t>
            </a:r>
          </a:p>
          <a:p>
            <a:pPr algn="l" rtl="0">
              <a:tabLst>
                <a:tab pos="360363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   8.     Attribuer des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identificateurs d'objets numériques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(DOI) à ses articles originaux. </a:t>
            </a:r>
          </a:p>
          <a:p>
            <a:pPr marL="685800" lvl="2"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 Par exemple</a:t>
            </a:r>
          </a:p>
          <a:p>
            <a:pPr algn="l" rtl="0">
              <a:tabLst>
                <a:tab pos="36036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dirty="0">
              <a:solidFill>
                <a:srgbClr val="212121"/>
              </a:solidFill>
              <a:latin typeface="Open Sans" panose="020B0606030504020204" pitchFamily="34" charset="0"/>
            </a:endParaRPr>
          </a:p>
          <a:p>
            <a:pPr algn="l" rtl="0"/>
            <a:endParaRPr lang="en-US" sz="18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US" sz="18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ZA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5EE84A0-9C01-470B-8175-68C7BC2C0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308" y="6112514"/>
            <a:ext cx="1636553" cy="7229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5E1682D-9407-4038-A415-79916B20B9A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06" b="-1"/>
          <a:stretch/>
        </p:blipFill>
        <p:spPr>
          <a:xfrm>
            <a:off x="314595" y="6091720"/>
            <a:ext cx="2021665" cy="7028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698C76C-33DF-4415-BA35-3809572348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76806" y="1481268"/>
            <a:ext cx="2100599" cy="18086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59E4F8-9014-4B35-AA5E-F59A12741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8637" y="4467292"/>
            <a:ext cx="998930" cy="8692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2EB2B4-3370-4B7E-823A-06D8C3783E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9547" y="5931539"/>
            <a:ext cx="34480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77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DADCA2444D794E84405E4D676D29D6" ma:contentTypeVersion="14" ma:contentTypeDescription="Create a new document." ma:contentTypeScope="" ma:versionID="3e3b62d2d34910fdd1f7b704cb7e456b">
  <xsd:schema xmlns:xsd="http://www.w3.org/2001/XMLSchema" xmlns:xs="http://www.w3.org/2001/XMLSchema" xmlns:p="http://schemas.microsoft.com/office/2006/metadata/properties" xmlns:ns3="4cc87431-1638-4e10-a61d-4e573235a13b" xmlns:ns4="e8e0beaf-844b-4af0-abd2-0562baf37ad1" targetNamespace="http://schemas.microsoft.com/office/2006/metadata/properties" ma:root="true" ma:fieldsID="bba301c77a47e32e19caa36a33f3b695" ns3:_="" ns4:_="">
    <xsd:import namespace="4cc87431-1638-4e10-a61d-4e573235a13b"/>
    <xsd:import namespace="e8e0beaf-844b-4af0-abd2-0562baf37a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87431-1638-4e10-a61d-4e573235a1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0beaf-844b-4af0-abd2-0562baf37ad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E9337E-63DC-4D0D-A97F-B890DCCC51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744AE1-EE52-44EF-BFFF-7D89B91A3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87431-1638-4e10-a61d-4e573235a13b"/>
    <ds:schemaRef ds:uri="e8e0beaf-844b-4af0-abd2-0562baf37a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4D26EA-9A88-4B7B-9FA5-941AD7926AE3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e8e0beaf-844b-4af0-abd2-0562baf37ad1"/>
    <ds:schemaRef ds:uri="http://purl.org/dc/elements/1.1/"/>
    <ds:schemaRef ds:uri="http://purl.org/dc/dcmitype/"/>
    <ds:schemaRef ds:uri="http://schemas.openxmlformats.org/package/2006/metadata/core-properties"/>
    <ds:schemaRef ds:uri="4cc87431-1638-4e10-a61d-4e573235a13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838</Words>
  <Application>Microsoft Macintosh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Office Theme</vt:lpstr>
      <vt:lpstr>        Critères SciELO SA </vt:lpstr>
      <vt:lpstr> Qu'est-ce que SciELO SA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Merci.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SciELO SA criteria</dc:title>
  <dc:creator>Louise van Heerden</dc:creator>
  <cp:keywords>, docId:61EF6A7571E155D1070CC720ABCF8E4F</cp:keywords>
  <cp:lastModifiedBy>Jean Fairbairn</cp:lastModifiedBy>
  <cp:revision>7</cp:revision>
  <cp:lastPrinted>2022-02-13T09:46:22Z</cp:lastPrinted>
  <dcterms:created xsi:type="dcterms:W3CDTF">2022-02-13T06:39:41Z</dcterms:created>
  <dcterms:modified xsi:type="dcterms:W3CDTF">2022-02-21T15:27:21Z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0x01010034DADCA2444D794E84405E4D676D29D6</vt:lpwstr>
  </property>
</Properties>
</file>