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15"/>
  </p:notesMasterIdLst>
  <p:sldIdLst>
    <p:sldId id="593" r:id="rId2"/>
    <p:sldId id="582" r:id="rId3"/>
    <p:sldId id="583" r:id="rId4"/>
    <p:sldId id="587" r:id="rId5"/>
    <p:sldId id="594" r:id="rId6"/>
    <p:sldId id="595" r:id="rId7"/>
    <p:sldId id="596" r:id="rId8"/>
    <p:sldId id="597" r:id="rId9"/>
    <p:sldId id="598" r:id="rId10"/>
    <p:sldId id="578" r:id="rId11"/>
    <p:sldId id="576" r:id="rId12"/>
    <p:sldId id="577" r:id="rId13"/>
    <p:sldId id="28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/>
  <p:cmAuthor id="2" name="Syl" initials="S" lastIdx="12" clrIdx="1">
    <p:extLst>
      <p:ext uri="{19B8F6BF-5375-455C-9EA6-DF929625EA0E}">
        <p15:presenceInfo xmlns:p15="http://schemas.microsoft.com/office/powerpoint/2012/main" userId="4f724d7f399baada" providerId="Windows Live"/>
      </p:ext>
    </p:extLst>
  </p:cmAuthor>
  <p:cmAuthor id="3" name="Huxley Makonde" initials="HM" lastIdx="1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520"/>
    <a:srgbClr val="FCE58F"/>
    <a:srgbClr val="FEFEFE"/>
    <a:srgbClr val="639243"/>
    <a:srgbClr val="097B3E"/>
    <a:srgbClr val="0BE99F"/>
    <a:srgbClr val="FEDF8D"/>
    <a:srgbClr val="C09240"/>
    <a:srgbClr val="ECE7C3"/>
    <a:srgbClr val="3B8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58" y="1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8086F0-F73F-47F4-B2FC-A82A486A0287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0B8D0-0A05-4831-9B6B-7F38A0B59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680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11031453" y="4045"/>
            <a:ext cx="1159258" cy="6878712"/>
            <a:chOff x="136922" y="-20712"/>
            <a:chExt cx="1159258" cy="6878712"/>
          </a:xfrm>
        </p:grpSpPr>
        <p:sp>
          <p:nvSpPr>
            <p:cNvPr id="20" name="Rectangle 19"/>
            <p:cNvSpPr/>
            <p:nvPr userDrawn="1"/>
          </p:nvSpPr>
          <p:spPr>
            <a:xfrm>
              <a:off x="136922" y="4371900"/>
              <a:ext cx="1158844" cy="2486100"/>
            </a:xfrm>
            <a:prstGeom prst="rect">
              <a:avLst/>
            </a:prstGeom>
            <a:solidFill>
              <a:srgbClr val="FED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137336" y="-20712"/>
              <a:ext cx="1158844" cy="2428604"/>
            </a:xfrm>
            <a:prstGeom prst="rect">
              <a:avLst/>
            </a:prstGeom>
            <a:solidFill>
              <a:srgbClr val="FED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ounded Rectangle 9"/>
          <p:cNvSpPr/>
          <p:nvPr userDrawn="1"/>
        </p:nvSpPr>
        <p:spPr>
          <a:xfrm>
            <a:off x="1790007" y="2256631"/>
            <a:ext cx="10200223" cy="2704034"/>
          </a:xfrm>
          <a:prstGeom prst="roundRect">
            <a:avLst/>
          </a:prstGeom>
          <a:solidFill>
            <a:srgbClr val="FED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ounded Rectangle 13"/>
          <p:cNvSpPr/>
          <p:nvPr userDrawn="1"/>
        </p:nvSpPr>
        <p:spPr>
          <a:xfrm>
            <a:off x="1674254" y="2361749"/>
            <a:ext cx="10109429" cy="2478972"/>
          </a:xfrm>
          <a:prstGeom prst="roundRect">
            <a:avLst/>
          </a:prstGeom>
          <a:solidFill>
            <a:srgbClr val="097B3E"/>
          </a:solidFill>
          <a:ln>
            <a:solidFill>
              <a:srgbClr val="6392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0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11134330" y="-6138"/>
            <a:ext cx="1238855" cy="6914653"/>
          </a:xfrm>
          <a:prstGeom prst="rect">
            <a:avLst/>
          </a:prstGeom>
          <a:solidFill>
            <a:srgbClr val="097B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3877912" y="2704337"/>
            <a:ext cx="64340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2971800" algn="ctr"/>
                <a:tab pos="5943600" algn="r"/>
              </a:tabLst>
            </a:pPr>
            <a:r>
              <a:rPr lang="en-US" sz="4400" b="1" dirty="0">
                <a:solidFill>
                  <a:srgbClr val="FCE58F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Technical University of Mombasa</a:t>
            </a:r>
            <a:endParaRPr lang="en-US" sz="4400" dirty="0">
              <a:solidFill>
                <a:srgbClr val="FCE58F"/>
              </a:solidFill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 userDrawn="1"/>
        </p:nvSpPr>
        <p:spPr>
          <a:xfrm>
            <a:off x="786143" y="2245407"/>
            <a:ext cx="2704034" cy="2704034"/>
          </a:xfrm>
          <a:prstGeom prst="ellipse">
            <a:avLst/>
          </a:prstGeom>
          <a:solidFill>
            <a:srgbClr val="FEDF8D"/>
          </a:solidFill>
          <a:ln>
            <a:solidFill>
              <a:srgbClr val="FED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 userDrawn="1"/>
        </p:nvSpPr>
        <p:spPr>
          <a:xfrm>
            <a:off x="888859" y="2375097"/>
            <a:ext cx="2481191" cy="2481191"/>
          </a:xfrm>
          <a:prstGeom prst="ellipse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3924" y="2768049"/>
            <a:ext cx="2123337" cy="1526147"/>
          </a:xfrm>
          <a:prstGeom prst="rect">
            <a:avLst/>
          </a:prstGeom>
        </p:spPr>
      </p:pic>
      <p:sp>
        <p:nvSpPr>
          <p:cNvPr id="6" name="Oval 5"/>
          <p:cNvSpPr/>
          <p:nvPr userDrawn="1"/>
        </p:nvSpPr>
        <p:spPr>
          <a:xfrm>
            <a:off x="851117" y="2278309"/>
            <a:ext cx="2582740" cy="2582740"/>
          </a:xfrm>
          <a:prstGeom prst="ellipse">
            <a:avLst/>
          </a:prstGeom>
          <a:noFill/>
          <a:ln w="114300">
            <a:solidFill>
              <a:srgbClr val="FED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1" y="6351612"/>
            <a:ext cx="381000" cy="38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4"/>
          <p:cNvSpPr>
            <a:spLocks noChangeArrowheads="1"/>
          </p:cNvSpPr>
          <p:nvPr userDrawn="1"/>
        </p:nvSpPr>
        <p:spPr bwMode="auto">
          <a:xfrm>
            <a:off x="400541" y="6478712"/>
            <a:ext cx="1125035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TUM is ISO 9001:2015  Certified</a:t>
            </a:r>
            <a:r>
              <a:rPr kumimoji="0" lang="en-US" sz="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    </a:t>
            </a:r>
            <a:endParaRPr kumimoji="0" lang="en-US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423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37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72" userDrawn="1">
          <p15:clr>
            <a:srgbClr val="FBAE40"/>
          </p15:clr>
        </p15:guide>
        <p15:guide id="4" orient="horz" pos="84" userDrawn="1">
          <p15:clr>
            <a:srgbClr val="FBAE40"/>
          </p15:clr>
        </p15:guide>
        <p15:guide id="5" orient="horz" pos="427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89542" y="3149600"/>
            <a:ext cx="10564258" cy="827088"/>
          </a:xfrm>
        </p:spPr>
        <p:txBody>
          <a:bodyPr>
            <a:normAutofit/>
          </a:bodyPr>
          <a:lstStyle>
            <a:lvl1pPr>
              <a:defRPr sz="3600"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WRITE  YOUR TITLE HERE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789542" y="4521200"/>
            <a:ext cx="10564258" cy="827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Arial Black" panose="020B0A04020102020204" pitchFamily="34" charset="0"/>
                <a:ea typeface="+mj-ea"/>
                <a:cs typeface="+mj-cs"/>
              </a:defRPr>
            </a:lvl1pPr>
          </a:lstStyle>
          <a:p>
            <a:r>
              <a:rPr lang="en-US" sz="1600" i="0" dirty="0"/>
              <a:t>WRITE  YOUR TITLE HERE 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11810999" y="4045"/>
            <a:ext cx="379711" cy="6904470"/>
          </a:xfrm>
          <a:prstGeom prst="rect">
            <a:avLst/>
          </a:prstGeom>
          <a:solidFill>
            <a:srgbClr val="FED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1599332" y="-6138"/>
            <a:ext cx="516468" cy="6914653"/>
          </a:xfrm>
          <a:prstGeom prst="rect">
            <a:avLst/>
          </a:prstGeom>
          <a:solidFill>
            <a:srgbClr val="097B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7" y="6432157"/>
            <a:ext cx="381000" cy="38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 userDrawn="1"/>
        </p:nvSpPr>
        <p:spPr bwMode="auto">
          <a:xfrm>
            <a:off x="338947" y="6559257"/>
            <a:ext cx="1125035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TUM is ISO 9001:2015  Certified</a:t>
            </a:r>
            <a:r>
              <a:rPr kumimoji="0" lang="en-US" sz="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    </a:t>
            </a:r>
            <a:endParaRPr kumimoji="0" lang="en-US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92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779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707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146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478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600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3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33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794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176964"/>
            <a:ext cx="2743200" cy="544512"/>
          </a:xfrm>
          <a:prstGeom prst="rect">
            <a:avLst/>
          </a:prstGeom>
        </p:spPr>
        <p:txBody>
          <a:bodyPr/>
          <a:lstStyle/>
          <a:p>
            <a:fld id="{F310C1A2-A3DA-4C5B-B54E-02A852FD6A25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4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87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2FA21-CF58-4E7A-AE50-A91DA8827DF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1810999" y="4045"/>
            <a:ext cx="379711" cy="6904470"/>
          </a:xfrm>
          <a:prstGeom prst="rect">
            <a:avLst/>
          </a:prstGeom>
          <a:solidFill>
            <a:srgbClr val="FED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1599332" y="-6138"/>
            <a:ext cx="516468" cy="6914653"/>
          </a:xfrm>
          <a:prstGeom prst="rect">
            <a:avLst/>
          </a:prstGeom>
          <a:solidFill>
            <a:srgbClr val="097B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1" y="6351612"/>
            <a:ext cx="381000" cy="38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400541" y="6478712"/>
            <a:ext cx="1125035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TUM is ISO 9001:2015  Certified</a:t>
            </a:r>
            <a:r>
              <a:rPr kumimoji="0" lang="en-US" sz="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    </a:t>
            </a:r>
            <a:endParaRPr kumimoji="0" lang="en-US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47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editormjtum@tum.ac.ke" TargetMode="External"/><Relationship Id="rId2" Type="http://schemas.openxmlformats.org/officeDocument/2006/relationships/hyperlink" Target="https://journals.tum.ac.ke/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3CC2C6E-5E22-400E-A24C-93787BDFCDC2}"/>
              </a:ext>
            </a:extLst>
          </p:cNvPr>
          <p:cNvSpPr txBox="1"/>
          <p:nvPr/>
        </p:nvSpPr>
        <p:spPr>
          <a:xfrm>
            <a:off x="775063" y="653143"/>
            <a:ext cx="101629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Book Antiqua" panose="02040602050305030304" pitchFamily="18" charset="0"/>
              </a:rPr>
              <a:t> Journal Publishing in Kenya: Strategic context and purpose </a:t>
            </a:r>
            <a:endParaRPr 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C08707-6813-42C3-859F-466C756CF073}"/>
              </a:ext>
            </a:extLst>
          </p:cNvPr>
          <p:cNvSpPr/>
          <p:nvPr/>
        </p:nvSpPr>
        <p:spPr>
          <a:xfrm>
            <a:off x="76200" y="6181725"/>
            <a:ext cx="1809750" cy="590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35DE20-960E-4F50-A2A1-B84F13390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76875"/>
            <a:ext cx="4634962" cy="13811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3FCB0C1-1707-4F13-9F54-354DB4C09C93}"/>
              </a:ext>
            </a:extLst>
          </p:cNvPr>
          <p:cNvSpPr txBox="1"/>
          <p:nvPr/>
        </p:nvSpPr>
        <p:spPr>
          <a:xfrm>
            <a:off x="3675018" y="5325557"/>
            <a:ext cx="7384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Book Antiqua" panose="02040602050305030304" pitchFamily="18" charset="0"/>
              </a:rPr>
              <a:t>Dr. </a:t>
            </a:r>
            <a:r>
              <a:rPr lang="en-US" sz="4000" b="1" dirty="0" err="1">
                <a:latin typeface="Book Antiqua" panose="02040602050305030304" pitchFamily="18" charset="0"/>
              </a:rPr>
              <a:t>Wanyenda</a:t>
            </a:r>
            <a:r>
              <a:rPr lang="en-US" sz="4000" b="1" dirty="0">
                <a:latin typeface="Book Antiqua" panose="02040602050305030304" pitchFamily="18" charset="0"/>
              </a:rPr>
              <a:t> </a:t>
            </a:r>
            <a:r>
              <a:rPr lang="en-US" sz="4000" b="1" dirty="0" err="1">
                <a:latin typeface="Book Antiqua" panose="02040602050305030304" pitchFamily="18" charset="0"/>
              </a:rPr>
              <a:t>Chilimo</a:t>
            </a:r>
            <a:endParaRPr 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631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98AF47-97DC-44C2-B9D1-DEE53F5ED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latin typeface="Book Antiqua" panose="02040602050305030304" pitchFamily="18" charset="0"/>
              </a:rPr>
              <a:t>Introduction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C5D090-FE0A-42AA-A320-E656AF80B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92500"/>
          </a:bodyPr>
          <a:lstStyle/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sz="3500" dirty="0">
                <a:latin typeface="Book Antiqua" panose="02040602050305030304" pitchFamily="18" charset="0"/>
              </a:rPr>
              <a:t>Kenya is ranked among the top 10 most prolific scientific-publishing countries in Africa.</a:t>
            </a:r>
          </a:p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sz="3500" dirty="0">
                <a:latin typeface="Book Antiqua" panose="02040602050305030304" pitchFamily="18" charset="0"/>
              </a:rPr>
              <a:t>A report from UNESCO 2023 indicates that between 2011 and 2019, Kenya produced 19,462 publications, ranking third in scientific output in sub-Saharan Africa after South Africa (13,8008) and Nigeria (49,866) </a:t>
            </a:r>
          </a:p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sz="3500" dirty="0">
                <a:latin typeface="Book Antiqua" panose="02040602050305030304" pitchFamily="18" charset="0"/>
              </a:rPr>
              <a:t> Research further shows that almost 50% of the Kenyan publication output in the last five years was open access (</a:t>
            </a:r>
            <a:r>
              <a:rPr lang="en-US" sz="3500" dirty="0" err="1">
                <a:latin typeface="Book Antiqua" panose="02040602050305030304" pitchFamily="18" charset="0"/>
              </a:rPr>
              <a:t>Fosci</a:t>
            </a:r>
            <a:r>
              <a:rPr lang="en-US" sz="3500" dirty="0">
                <a:latin typeface="Book Antiqua" panose="02040602050305030304" pitchFamily="18" charset="0"/>
              </a:rPr>
              <a:t> et al., 2019). </a:t>
            </a:r>
          </a:p>
        </p:txBody>
      </p:sp>
    </p:spTree>
    <p:extLst>
      <p:ext uri="{BB962C8B-B14F-4D97-AF65-F5344CB8AC3E}">
        <p14:creationId xmlns:p14="http://schemas.microsoft.com/office/powerpoint/2010/main" val="2318883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A5CB3-0757-497F-9B62-C0299125F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3348"/>
          </a:xfrm>
        </p:spPr>
        <p:txBody>
          <a:bodyPr/>
          <a:lstStyle/>
          <a:p>
            <a:r>
              <a:rPr lang="en-US" b="1" dirty="0">
                <a:latin typeface="Book Antiqua" panose="02040602050305030304" pitchFamily="18" charset="0"/>
              </a:rPr>
              <a:t>Introduction</a:t>
            </a:r>
            <a:endParaRPr lang="en-US" dirty="0">
              <a:latin typeface="Book Antiqua" panose="0204060205030503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2D3064-0C32-48F1-9D46-48AB216BD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011" y="1288474"/>
            <a:ext cx="10515600" cy="4561808"/>
          </a:xfrm>
        </p:spPr>
        <p:txBody>
          <a:bodyPr>
            <a:normAutofit lnSpcReduction="10000"/>
          </a:bodyPr>
          <a:lstStyle/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 In the East African region, Kenya is considered a  key scientific player  with a strong knowledge production ecosystem </a:t>
            </a:r>
          </a:p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Kenya has over 80 universities and degree-awarding institutions, and several national and international research institutions </a:t>
            </a:r>
          </a:p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However, despite these successes, research publications produced by Kenyan domestic journals remain largely invisible</a:t>
            </a:r>
          </a:p>
          <a:p>
            <a:pPr>
              <a:buClr>
                <a:srgbClr val="3B806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 Domestic or regional high-quality and properly managed journals have an important role to play in promoting research activities and publications, and are considered important resources for research produced in the country </a:t>
            </a:r>
          </a:p>
        </p:txBody>
      </p:sp>
    </p:spTree>
    <p:extLst>
      <p:ext uri="{BB962C8B-B14F-4D97-AF65-F5344CB8AC3E}">
        <p14:creationId xmlns:p14="http://schemas.microsoft.com/office/powerpoint/2010/main" val="4155802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F854F-4B0E-46FF-808B-19C09A2EE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385" y="18255"/>
            <a:ext cx="10515600" cy="1325563"/>
          </a:xfrm>
        </p:spPr>
        <p:txBody>
          <a:bodyPr/>
          <a:lstStyle/>
          <a:p>
            <a:r>
              <a:rPr lang="en-US" b="1" dirty="0">
                <a:latin typeface="Book Antiqua" panose="02040602050305030304" pitchFamily="18" charset="0"/>
              </a:rPr>
              <a:t>Benefits of domestic journals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A538D-58D5-41CC-A0D8-FC4AB1E5C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385" y="1438101"/>
            <a:ext cx="10515600" cy="4073843"/>
          </a:xfrm>
        </p:spPr>
        <p:txBody>
          <a:bodyPr>
            <a:normAutofit/>
          </a:bodyPr>
          <a:lstStyle/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Ability to address specific local knowledge often ignored by international journals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Offer publishing opportunities for early-career researchers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Promote regional/national research priorities  -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Increase visibility  of institutions in the country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Preserving local knowledge </a:t>
            </a:r>
          </a:p>
        </p:txBody>
      </p:sp>
    </p:spTree>
    <p:extLst>
      <p:ext uri="{BB962C8B-B14F-4D97-AF65-F5344CB8AC3E}">
        <p14:creationId xmlns:p14="http://schemas.microsoft.com/office/powerpoint/2010/main" val="3826405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0909C-FEA6-42CF-BC26-1D4C95396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021" y="46037"/>
            <a:ext cx="10515600" cy="132556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>
                <a:latin typeface="Book Antiqua" panose="02040602050305030304" pitchFamily="18" charset="0"/>
              </a:rPr>
              <a:t>Kenya Journal publishing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9D1E9B-29D4-44C6-9C75-D76D96A299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5037513"/>
          </a:xfrm>
        </p:spPr>
        <p:txBody>
          <a:bodyPr>
            <a:normAutofit/>
          </a:bodyPr>
          <a:lstStyle/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sz="3600" dirty="0">
                <a:latin typeface="Book Antiqua" panose="02040602050305030304" pitchFamily="18" charset="0"/>
              </a:rPr>
              <a:t>The majority of Kenya's domestic journals are published by single-journal entities embedded within universities, professional organizations, and research institutions.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The journals are hosted on institutional websites and other sources and remain underrepresented on major indexing platforms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 These conditions limit their visibility, their ability to be found, accessed, and cited</a:t>
            </a:r>
          </a:p>
        </p:txBody>
      </p:sp>
    </p:spTree>
    <p:extLst>
      <p:ext uri="{BB962C8B-B14F-4D97-AF65-F5344CB8AC3E}">
        <p14:creationId xmlns:p14="http://schemas.microsoft.com/office/powerpoint/2010/main" val="1060484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9F1B7-BA00-46A8-9821-89A1D5296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4455" y="302490"/>
            <a:ext cx="10515600" cy="757093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>
                <a:latin typeface="Book Antiqua" panose="02040602050305030304" pitchFamily="18" charset="0"/>
              </a:rPr>
              <a:t>KLISC’s role in promoting  domestic Journals in Kenya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B65A4-6B2C-4B3A-961D-BEC9215A0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443" y="1393363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Clr>
                <a:srgbClr val="097B3E"/>
              </a:buClr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latin typeface="Book Antiqua" panose="02040602050305030304" pitchFamily="18" charset="0"/>
                <a:ea typeface="Times New Roman" panose="02020603050405020304"/>
              </a:rPr>
              <a:t>Kenya Libraries and Information Service Consortium (KLISC) is the National library consortium of Kenya</a:t>
            </a:r>
          </a:p>
          <a:p>
            <a:pPr lvl="0">
              <a:lnSpc>
                <a:spcPct val="100000"/>
              </a:lnSpc>
              <a:spcBef>
                <a:spcPct val="20000"/>
              </a:spcBef>
              <a:buClr>
                <a:srgbClr val="097B3E"/>
              </a:buClr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Book Antiqua" panose="02040602050305030304" pitchFamily="18" charset="0"/>
                <a:ea typeface="Times New Roman" panose="02020603050405020304"/>
              </a:rPr>
              <a:t>The consortium  was established in 2013 and currently has over 130 member institutions including including universities, government agencies, public libraries, TVETs, and research institutions </a:t>
            </a:r>
            <a:endParaRPr lang="en-US" sz="3200" dirty="0">
              <a:latin typeface="Book Antiqua" panose="02040602050305030304" pitchFamily="18" charset="0"/>
              <a:ea typeface="Times New Roman" panose="02020603050405020304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buClr>
                <a:srgbClr val="097B3E"/>
              </a:buClr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latin typeface="Book Antiqua" panose="02040602050305030304" pitchFamily="18" charset="0"/>
                <a:ea typeface="Times New Roman" panose="02020603050405020304"/>
              </a:rPr>
              <a:t>KLISC mandate is to facilitate better access to scientific information for research, teaching, learning &amp; in areas of policy making and implementation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9398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26157-F129-4D22-91F3-764873147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8960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Book Antiqua" panose="02040602050305030304" pitchFamily="18" charset="0"/>
              </a:rPr>
              <a:t>KLISC’s role in promoting  domestic Journals in Kenya </a:t>
            </a:r>
            <a:endParaRPr lang="en-US" dirty="0">
              <a:latin typeface="Book Antiqua" panose="0204060205030503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01C9E2-2DBC-4532-977B-1E2E899CB2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sz="3200" dirty="0">
                <a:latin typeface="Book Antiqua" panose="02040602050305030304" pitchFamily="18" charset="0"/>
              </a:rPr>
              <a:t>In 2022, KLISC, with funding from EIFL assisted 22 universities in Kenya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200" dirty="0">
                <a:latin typeface="Book Antiqua" panose="02040602050305030304" pitchFamily="18" charset="0"/>
              </a:rPr>
              <a:t>Establishing  OA journals using the OJS system 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200" dirty="0">
                <a:latin typeface="Book Antiqua" panose="02040602050305030304" pitchFamily="18" charset="0"/>
              </a:rPr>
              <a:t>Installing and Customizing OJS for their journal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200" dirty="0">
                <a:latin typeface="Book Antiqua" panose="02040602050305030304" pitchFamily="18" charset="0"/>
              </a:rPr>
              <a:t> Training journal managers on publishing workflow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200" dirty="0">
                <a:latin typeface="Book Antiqua" panose="02040602050305030304" pitchFamily="18" charset="0"/>
              </a:rPr>
              <a:t>Most of these journals are now seeking indexing with DOAJ and other Indexes, so the training was timely and beneficial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endParaRPr lang="en-US" dirty="0">
              <a:latin typeface="Book Antiqua" panose="02040602050305030304" pitchFamily="18" charset="0"/>
            </a:endParaRP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996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AC0A0-FD09-46D2-88D7-7E56A5E67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371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Book Antiqua" panose="02040602050305030304" pitchFamily="18" charset="0"/>
              </a:rPr>
              <a:t>Training  and succession planning for journals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D7517-605F-4C55-BEBA-8A9F42FAB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072" y="1138843"/>
            <a:ext cx="10515600" cy="5228705"/>
          </a:xfrm>
        </p:spPr>
        <p:txBody>
          <a:bodyPr>
            <a:noAutofit/>
          </a:bodyPr>
          <a:lstStyle/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Training is also crucial to ensure the sustainability of the journal operations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By training  and providing mentorship to a critical mass of Librarians, editors, peer reviewers, researchers, and research support professionals from across institutions in Kenya,  we are able to ensure the sustainability of the journals across institutions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Succession planning and leadership training within academic and professional journal publishing are vital for securing operational continuity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Book Antiqua" panose="02040602050305030304" pitchFamily="18" charset="0"/>
              </a:rPr>
              <a:t> Participants were encouraged to have succession planning for their journals </a:t>
            </a:r>
          </a:p>
        </p:txBody>
      </p:sp>
    </p:spTree>
    <p:extLst>
      <p:ext uri="{BB962C8B-B14F-4D97-AF65-F5344CB8AC3E}">
        <p14:creationId xmlns:p14="http://schemas.microsoft.com/office/powerpoint/2010/main" val="2012520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1DF50-BDC0-4984-919E-05F800024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Book Antiqua" panose="02040602050305030304" pitchFamily="18" charset="0"/>
              </a:rPr>
              <a:t>Example of succession Training programs for journals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A18D5-C476-428A-8E84-9A6A3B26A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 lnSpcReduction="10000"/>
          </a:bodyPr>
          <a:lstStyle/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b="1" dirty="0">
                <a:latin typeface="Book Antiqua" panose="02040602050305030304" pitchFamily="18" charset="0"/>
              </a:rPr>
              <a:t>Mentorship &amp; Shadowing Programs:</a:t>
            </a:r>
            <a:r>
              <a:rPr lang="en-US" dirty="0">
                <a:latin typeface="Book Antiqua" panose="02040602050305030304" pitchFamily="18" charset="0"/>
              </a:rPr>
              <a:t> Pairing outgoing editors with junior editorial staff to transfer institutional knowledge and editorial philosophy.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b="1" dirty="0">
                <a:latin typeface="Book Antiqua" panose="02040602050305030304" pitchFamily="18" charset="0"/>
              </a:rPr>
              <a:t>Editorial Board Development:</a:t>
            </a:r>
            <a:r>
              <a:rPr lang="en-US" dirty="0">
                <a:latin typeface="Book Antiqua" panose="02040602050305030304" pitchFamily="18" charset="0"/>
              </a:rPr>
              <a:t> Provide professional training on publishing ethics, open-access policies, peer review oversight, and editorial management software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b="1" dirty="0">
                <a:latin typeface="Book Antiqua" panose="02040602050305030304" pitchFamily="18" charset="0"/>
              </a:rPr>
              <a:t>Cross-Functional Training:</a:t>
            </a:r>
            <a:r>
              <a:rPr lang="en-US" dirty="0">
                <a:latin typeface="Book Antiqua" panose="02040602050305030304" pitchFamily="18" charset="0"/>
              </a:rPr>
              <a:t> Encourage junior staff and editors to cross-train across  various journal operations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b="1" dirty="0">
                <a:latin typeface="Book Antiqua" panose="02040602050305030304" pitchFamily="18" charset="0"/>
              </a:rPr>
              <a:t>Knowledge Continuity:</a:t>
            </a:r>
            <a:r>
              <a:rPr lang="en-US" dirty="0">
                <a:latin typeface="Book Antiqua" panose="02040602050305030304" pitchFamily="18" charset="0"/>
              </a:rPr>
              <a:t> Transfer specialized, tacit knowledge—such as legacy system configurations—before an expert transitions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b="1" dirty="0">
                <a:latin typeface="Book Antiqua" panose="02040602050305030304" pitchFamily="18" charset="0"/>
              </a:rPr>
              <a:t>Mentorship for System librarians </a:t>
            </a:r>
            <a:r>
              <a:rPr lang="en-US" dirty="0">
                <a:latin typeface="Book Antiqua" panose="02040602050305030304" pitchFamily="18" charset="0"/>
              </a:rPr>
              <a:t>and IT professionals </a:t>
            </a:r>
          </a:p>
        </p:txBody>
      </p:sp>
    </p:spTree>
    <p:extLst>
      <p:ext uri="{BB962C8B-B14F-4D97-AF65-F5344CB8AC3E}">
        <p14:creationId xmlns:p14="http://schemas.microsoft.com/office/powerpoint/2010/main" val="2811822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652AB29-BBD3-4472-A45F-4A405D2EE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Book Antiqua" panose="02040602050305030304" pitchFamily="18" charset="0"/>
              </a:rPr>
              <a:t>The Multidisciplinary Journal of the Technical University of Mombasa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70E078-0DBA-401B-B6DF-9A18DFB8F5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>
                <a:latin typeface="Book Antiqua" panose="02040602050305030304" pitchFamily="18" charset="0"/>
              </a:rPr>
              <a:t>Abbreviation</a:t>
            </a:r>
            <a:r>
              <a:rPr lang="en-US" dirty="0">
                <a:latin typeface="Book Antiqua" panose="02040602050305030304" pitchFamily="18" charset="0"/>
              </a:rPr>
              <a:t>: </a:t>
            </a:r>
            <a:r>
              <a:rPr lang="en-ZA" dirty="0">
                <a:latin typeface="Book Antiqua" panose="02040602050305030304" pitchFamily="18" charset="0"/>
              </a:rPr>
              <a:t>MJTUM</a:t>
            </a:r>
            <a:endParaRPr lang="en-US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Book Antiqua" panose="02040602050305030304" pitchFamily="18" charset="0"/>
              </a:rPr>
              <a:t>Online ISSN: </a:t>
            </a:r>
            <a:r>
              <a:rPr lang="en-US" dirty="0">
                <a:latin typeface="Book Antiqua" panose="02040602050305030304" pitchFamily="18" charset="0"/>
              </a:rPr>
              <a:t>2788-9068</a:t>
            </a:r>
            <a:endParaRPr lang="en-US" altLang="en-US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Book Antiqua" panose="02040602050305030304" pitchFamily="18" charset="0"/>
              </a:rPr>
              <a:t>Reporting period: </a:t>
            </a:r>
            <a:r>
              <a:rPr lang="en-ZA" dirty="0">
                <a:latin typeface="Book Antiqua" panose="02040602050305030304" pitchFamily="18" charset="0"/>
              </a:rPr>
              <a:t>2023 to May 2026</a:t>
            </a:r>
            <a:endParaRPr lang="en-US" b="1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ZA" b="1" dirty="0">
                <a:latin typeface="Book Antiqua" panose="02040602050305030304" pitchFamily="18" charset="0"/>
              </a:rPr>
              <a:t>Journal URL: </a:t>
            </a:r>
            <a:r>
              <a:rPr lang="en-US" dirty="0">
                <a:latin typeface="Book Antiqua" panose="02040602050305030304" pitchFamily="18" charset="0"/>
                <a:hlinkClick r:id="rId2"/>
              </a:rPr>
              <a:t>https://journals.tum.ac.ke/</a:t>
            </a:r>
            <a:endParaRPr lang="en-ZA" u="sng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ZA" b="1" dirty="0">
                <a:latin typeface="Book Antiqua" panose="02040602050305030304" pitchFamily="18" charset="0"/>
              </a:rPr>
              <a:t>Contact email: </a:t>
            </a:r>
            <a:r>
              <a:rPr lang="en-US" dirty="0">
                <a:latin typeface="Book Antiqua" panose="02040602050305030304" pitchFamily="18" charset="0"/>
                <a:hlinkClick r:id="rId3"/>
              </a:rPr>
              <a:t>editormjtum@tum.ac.ke </a:t>
            </a:r>
            <a:endParaRPr lang="en-US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b="1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Book Antiqua" panose="02040602050305030304" pitchFamily="18" charset="0"/>
              </a:rPr>
              <a:t>Editor in Chief: </a:t>
            </a:r>
            <a:r>
              <a:rPr lang="en-US" dirty="0">
                <a:latin typeface="Book Antiqua" panose="02040602050305030304" pitchFamily="18" charset="0"/>
              </a:rPr>
              <a:t>Prof.</a:t>
            </a:r>
            <a:r>
              <a:rPr lang="en-US" b="1" dirty="0">
                <a:latin typeface="Book Antiqua" panose="02040602050305030304" pitchFamily="18" charset="0"/>
              </a:rPr>
              <a:t> </a:t>
            </a:r>
            <a:r>
              <a:rPr lang="en-US" dirty="0">
                <a:latin typeface="Book Antiqua" panose="02040602050305030304" pitchFamily="18" charset="0"/>
              </a:rPr>
              <a:t>Cosmas </a:t>
            </a:r>
            <a:r>
              <a:rPr lang="en-US" dirty="0" err="1">
                <a:latin typeface="Book Antiqua" panose="02040602050305030304" pitchFamily="18" charset="0"/>
              </a:rPr>
              <a:t>Munga</a:t>
            </a:r>
            <a:r>
              <a:rPr lang="en-US" dirty="0">
                <a:latin typeface="Book Antiqua" panose="02040602050305030304" pitchFamily="18" charset="0"/>
              </a:rPr>
              <a:t> </a:t>
            </a:r>
            <a:endParaRPr lang="en-US" b="1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Book Antiqua" panose="02040602050305030304" pitchFamily="18" charset="0"/>
                <a:ea typeface="Helvetica" pitchFamily="2" charset="0"/>
                <a:cs typeface="Helvetica" pitchFamily="2" charset="0"/>
                <a:sym typeface="+mn-ea"/>
              </a:rPr>
              <a:t>Journal Manager</a:t>
            </a:r>
            <a:r>
              <a:rPr lang="en-US" altLang="en-US" dirty="0">
                <a:latin typeface="Book Antiqua" panose="02040602050305030304" pitchFamily="18" charset="0"/>
                <a:ea typeface="Helvetica" pitchFamily="2" charset="0"/>
                <a:cs typeface="Helvetica" pitchFamily="2" charset="0"/>
                <a:sym typeface="+mn-ea"/>
              </a:rPr>
              <a:t>: Dr. </a:t>
            </a:r>
            <a:r>
              <a:rPr lang="en-US" altLang="en-US" dirty="0" err="1">
                <a:latin typeface="Book Antiqua" panose="02040602050305030304" pitchFamily="18" charset="0"/>
                <a:ea typeface="Helvetica" pitchFamily="2" charset="0"/>
                <a:cs typeface="Helvetica" pitchFamily="2" charset="0"/>
                <a:sym typeface="+mn-ea"/>
              </a:rPr>
              <a:t>Wanyenda</a:t>
            </a:r>
            <a:r>
              <a:rPr lang="en-US" altLang="en-US" dirty="0">
                <a:latin typeface="Book Antiqua" panose="02040602050305030304" pitchFamily="18" charset="0"/>
                <a:ea typeface="Helvetica" pitchFamily="2" charset="0"/>
                <a:cs typeface="Helvetica" pitchFamily="2" charset="0"/>
                <a:sym typeface="+mn-ea"/>
              </a:rPr>
              <a:t> </a:t>
            </a:r>
            <a:r>
              <a:rPr lang="en-US" altLang="en-US" dirty="0" err="1">
                <a:latin typeface="Book Antiqua" panose="02040602050305030304" pitchFamily="18" charset="0"/>
                <a:ea typeface="Helvetica" pitchFamily="2" charset="0"/>
                <a:cs typeface="Helvetica" pitchFamily="2" charset="0"/>
                <a:sym typeface="+mn-ea"/>
              </a:rPr>
              <a:t>Chilimo</a:t>
            </a:r>
            <a:endParaRPr lang="en-US" altLang="en-US" dirty="0">
              <a:latin typeface="Book Antiqua" panose="02040602050305030304" pitchFamily="18" charset="0"/>
              <a:ea typeface="Helvetica" pitchFamily="2" charset="0"/>
              <a:cs typeface="Helvetica" pitchFamily="2" charset="0"/>
              <a:sym typeface="+mn-ea"/>
            </a:endParaRPr>
          </a:p>
          <a:p>
            <a:pPr marL="0" indent="0">
              <a:buNone/>
            </a:pPr>
            <a:endParaRPr lang="en-US" dirty="0">
              <a:latin typeface="Book Antiqua" panose="02040602050305030304" pitchFamily="18" charset="0"/>
              <a:cs typeface="Helvetica" pitchFamily="2" charset="0"/>
              <a:sym typeface="+mn-ea"/>
            </a:endParaRPr>
          </a:p>
          <a:p>
            <a:pPr marL="0" indent="0">
              <a:buNone/>
            </a:pPr>
            <a:endParaRPr lang="en-US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b="1" dirty="0"/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268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3AFE40-1588-4F2C-B8E8-AFF54D12B2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063"/>
          <a:stretch/>
        </p:blipFill>
        <p:spPr>
          <a:xfrm>
            <a:off x="278674" y="374468"/>
            <a:ext cx="10946675" cy="617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94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3C541-275B-46BE-96D6-22BD23FF9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1492"/>
          </a:xfrm>
        </p:spPr>
        <p:txBody>
          <a:bodyPr/>
          <a:lstStyle/>
          <a:p>
            <a:pPr algn="ctr"/>
            <a:r>
              <a:rPr lang="en-US" b="1" dirty="0">
                <a:latin typeface="Book Antiqua" panose="02040602050305030304" pitchFamily="18" charset="0"/>
              </a:rPr>
              <a:t>MJTUM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95BDD-3C8A-4DCC-AAD3-F558B36D8F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6582"/>
            <a:ext cx="10515600" cy="4868091"/>
          </a:xfrm>
        </p:spPr>
        <p:txBody>
          <a:bodyPr>
            <a:normAutofit/>
          </a:bodyPr>
          <a:lstStyle/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Diamond Journal supported TUM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Hosted on OJS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Managed by PRI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Technical support provided by the Library </a:t>
            </a:r>
          </a:p>
          <a:p>
            <a:pPr lvl="1"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Content is managed by the Chief Editor and the Editorial Board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Started publishing in December 2020 </a:t>
            </a:r>
          </a:p>
          <a:p>
            <a:pPr>
              <a:buClr>
                <a:srgbClr val="097B3E"/>
              </a:buClr>
              <a:buFont typeface="Wingdings" panose="05000000000000000000" pitchFamily="2" charset="2"/>
              <a:buChar char="§"/>
            </a:pPr>
            <a:r>
              <a:rPr lang="en-US" sz="3600" dirty="0">
                <a:latin typeface="Book Antiqua" panose="02040602050305030304" pitchFamily="18" charset="0"/>
              </a:rPr>
              <a:t>Published 5 Volumes, 10 issues so far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571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Omari\Desktop\logotum.png">
            <a:extLst>
              <a:ext uri="{FF2B5EF4-FFF2-40B4-BE49-F238E27FC236}">
                <a16:creationId xmlns:a16="http://schemas.microsoft.com/office/drawing/2014/main" id="{2FB54AB5-79B2-4B65-8914-5CC4F17B9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3800" y="6176963"/>
            <a:ext cx="838200" cy="65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A549497-E444-4873-B918-86BE1366F162}"/>
              </a:ext>
            </a:extLst>
          </p:cNvPr>
          <p:cNvSpPr/>
          <p:nvPr/>
        </p:nvSpPr>
        <p:spPr>
          <a:xfrm>
            <a:off x="95250" y="6381750"/>
            <a:ext cx="1485900" cy="448648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625ABF-DE08-463C-A403-278248B2C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15075"/>
            <a:ext cx="2414225" cy="542925"/>
          </a:xfrm>
          <a:prstGeom prst="rect">
            <a:avLst/>
          </a:prstGeom>
        </p:spPr>
      </p:pic>
      <p:pic>
        <p:nvPicPr>
          <p:cNvPr id="9" name="Picture 6" descr="C:\Users\Omari\Desktop\logotum.png">
            <a:extLst>
              <a:ext uri="{FF2B5EF4-FFF2-40B4-BE49-F238E27FC236}">
                <a16:creationId xmlns:a16="http://schemas.microsoft.com/office/drawing/2014/main" id="{A675E5C0-5A85-4DA7-BF72-94C296513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01" y="537737"/>
            <a:ext cx="3708795" cy="28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3DABE2-014C-4F26-8903-DD2402F4C677}"/>
              </a:ext>
            </a:extLst>
          </p:cNvPr>
          <p:cNvSpPr txBox="1"/>
          <p:nvPr/>
        </p:nvSpPr>
        <p:spPr>
          <a:xfrm>
            <a:off x="1581152" y="3876675"/>
            <a:ext cx="81819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accent6">
                    <a:lumMod val="75000"/>
                  </a:schemeClr>
                </a:solidFill>
                <a:latin typeface="Book Antiqua" panose="02040602050305030304" pitchFamily="18" charset="0"/>
              </a:rPr>
              <a:t>THANK YOU. </a:t>
            </a:r>
            <a:endParaRPr lang="en-US" sz="6000" b="1" dirty="0">
              <a:solidFill>
                <a:schemeClr val="accent6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36FEFC9-EE19-45A6-ACCD-B16065F493D4}"/>
              </a:ext>
            </a:extLst>
          </p:cNvPr>
          <p:cNvCxnSpPr>
            <a:cxnSpLocks/>
          </p:cNvCxnSpPr>
          <p:nvPr/>
        </p:nvCxnSpPr>
        <p:spPr>
          <a:xfrm>
            <a:off x="3104707" y="4743451"/>
            <a:ext cx="5039168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148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9222</TotalTime>
  <Words>703</Words>
  <Application>Microsoft Office PowerPoint</Application>
  <PresentationFormat>Widescreen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Arial Black</vt:lpstr>
      <vt:lpstr>Book Antiqua</vt:lpstr>
      <vt:lpstr>Calibri</vt:lpstr>
      <vt:lpstr>Calibri Light</vt:lpstr>
      <vt:lpstr>Helvetica</vt:lpstr>
      <vt:lpstr>Times New Roman</vt:lpstr>
      <vt:lpstr>Wingdings</vt:lpstr>
      <vt:lpstr>Office Theme</vt:lpstr>
      <vt:lpstr>PowerPoint Presentation</vt:lpstr>
      <vt:lpstr>Introduction</vt:lpstr>
      <vt:lpstr>Introduction</vt:lpstr>
      <vt:lpstr>Benefits of domestic journals </vt:lpstr>
      <vt:lpstr> Kenya Journal publishing context</vt:lpstr>
      <vt:lpstr>KLISC’s role in promoting  domestic Journals in Kenya </vt:lpstr>
      <vt:lpstr>KLISC’s role in promoting  domestic Journals in Kenya </vt:lpstr>
      <vt:lpstr>Training  and succession planning for journals </vt:lpstr>
      <vt:lpstr>Example of succession Training programs for journals </vt:lpstr>
      <vt:lpstr>The Multidisciplinary Journal of the Technical University of Mombasa</vt:lpstr>
      <vt:lpstr>PowerPoint Presentation</vt:lpstr>
      <vt:lpstr>MJTUM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306</cp:revision>
  <dcterms:created xsi:type="dcterms:W3CDTF">2023-10-21T05:43:28Z</dcterms:created>
  <dcterms:modified xsi:type="dcterms:W3CDTF">2026-05-28T08:23:54Z</dcterms:modified>
</cp:coreProperties>
</file>