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2"/>
  </p:notesMasterIdLst>
  <p:handoutMasterIdLst>
    <p:handoutMasterId r:id="rId13"/>
  </p:handoutMasterIdLst>
  <p:sldIdLst>
    <p:sldId id="449" r:id="rId2"/>
    <p:sldId id="450" r:id="rId3"/>
    <p:sldId id="445" r:id="rId4"/>
    <p:sldId id="452" r:id="rId5"/>
    <p:sldId id="453" r:id="rId6"/>
    <p:sldId id="470" r:id="rId7"/>
    <p:sldId id="471" r:id="rId8"/>
    <p:sldId id="472" r:id="rId9"/>
    <p:sldId id="473" r:id="rId10"/>
    <p:sldId id="477" r:id="rId11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65A"/>
    <a:srgbClr val="5A2359"/>
    <a:srgbClr val="F0536A"/>
    <a:srgbClr val="F2F2F2"/>
    <a:srgbClr val="000000"/>
    <a:srgbClr val="E10598"/>
    <a:srgbClr val="708DEA"/>
    <a:srgbClr val="002395"/>
    <a:srgbClr val="90AAF4"/>
    <a:srgbClr val="AF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83837" autoAdjust="0"/>
  </p:normalViewPr>
  <p:slideViewPr>
    <p:cSldViewPr snapToGrid="0" snapToObjects="1">
      <p:cViewPr>
        <p:scale>
          <a:sx n="80" d="100"/>
          <a:sy n="80" d="100"/>
        </p:scale>
        <p:origin x="-106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11/11/2016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11/11/2016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4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Top menu shows search criteria</a:t>
            </a:r>
          </a:p>
          <a:p>
            <a:r>
              <a:rPr lang="en-GB" dirty="0" smtClean="0"/>
              <a:t>Side</a:t>
            </a:r>
            <a:r>
              <a:rPr lang="en-GB" baseline="0" dirty="0" smtClean="0"/>
              <a:t> menu allows to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Search within results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Refine by content type, discipline, or, further down, also date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86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Content page includes sections/chapters on right-hand side menu, as well as links to methods map</a:t>
            </a:r>
            <a:r>
              <a:rPr lang="en-GB" baseline="0" dirty="0" smtClean="0"/>
              <a:t> and related content within the site</a:t>
            </a:r>
          </a:p>
          <a:p>
            <a:r>
              <a:rPr lang="en-GB" baseline="0" dirty="0" smtClean="0"/>
              <a:t>Quick menu for sections, option to download pdf, and search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2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6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6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6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69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aseline="0" dirty="0" smtClean="0"/>
              <a:t>The Publisher of the </a:t>
            </a:r>
            <a:r>
              <a:rPr lang="en-US" baseline="0" smtClean="0"/>
              <a:t>Social Sciences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ED156-D1DF-4104-B8D5-5F9B955CBC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-354260" y="-173283"/>
            <a:ext cx="4792909" cy="4792909"/>
          </a:xfrm>
          <a:prstGeom prst="ellipse">
            <a:avLst/>
          </a:prstGeom>
          <a:solidFill>
            <a:srgbClr val="0023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9445" y="951570"/>
            <a:ext cx="3600400" cy="2801280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SAGE Master for Slide shows – Title goes here, move this to middle of circle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7019" y="4793374"/>
            <a:ext cx="5256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1026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layb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2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2" y="197068"/>
            <a:ext cx="7106456" cy="4382580"/>
          </a:xfrm>
          <a:prstGeom prst="rect">
            <a:avLst/>
          </a:prstGeom>
        </p:spPr>
      </p:pic>
      <p:pic>
        <p:nvPicPr>
          <p:cNvPr id="5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0"/>
          </p:nvPr>
        </p:nvSpPr>
        <p:spPr>
          <a:xfrm>
            <a:off x="468313" y="1437085"/>
            <a:ext cx="8218487" cy="28622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</a:t>
            </a:r>
            <a:r>
              <a:rPr lang="en-GB" sz="1000" smtClean="0">
                <a:solidFill>
                  <a:srgbClr val="002395"/>
                </a:solidFill>
              </a:rPr>
              <a:t>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8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951570"/>
            <a:ext cx="8019231" cy="282747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SAGE Master for Slide shows – Title goes here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r>
              <a:rPr lang="en-GB" sz="1000" dirty="0" smtClean="0">
                <a:solidFill>
                  <a:srgbClr val="002395"/>
                </a:solidFill>
              </a:rPr>
              <a:t> </a:t>
            </a:r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6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3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1600"/>
            <a:ext cx="7772400" cy="1102519"/>
          </a:xfrm>
        </p:spPr>
        <p:txBody>
          <a:bodyPr>
            <a:no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38431"/>
            <a:ext cx="7772400" cy="1314450"/>
          </a:xfrm>
        </p:spPr>
        <p:txBody>
          <a:bodyPr>
            <a:normAutofit/>
          </a:bodyPr>
          <a:lstStyle>
            <a:lvl1pPr marL="0" indent="0" algn="l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77019" y="4793374"/>
            <a:ext cx="5256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7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3950"/>
            <a:ext cx="7772400" cy="1102519"/>
          </a:xfrm>
        </p:spPr>
        <p:txBody>
          <a:bodyPr>
            <a:noAutofit/>
          </a:bodyPr>
          <a:lstStyle>
            <a:lvl1pPr algn="l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00282"/>
            <a:ext cx="7772400" cy="51909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08DE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85800" y="2952750"/>
            <a:ext cx="7772400" cy="58102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7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3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28623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8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37624"/>
            <a:ext cx="4647235" cy="28623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91225" y="1437624"/>
            <a:ext cx="2695574" cy="1400826"/>
          </a:xfrm>
          <a:prstGeom prst="wedgeRoundRectCallout">
            <a:avLst>
              <a:gd name="adj1" fmla="val 8962"/>
              <a:gd name="adj2" fmla="val 85240"/>
              <a:gd name="adj3" fmla="val 16667"/>
            </a:avLst>
          </a:prstGeom>
          <a:solidFill>
            <a:schemeClr val="tx1"/>
          </a:solidFill>
          <a:ln>
            <a:noFill/>
          </a:ln>
        </p:spPr>
        <p:txBody>
          <a:bodyPr lIns="320040" tIns="320040" rIns="320040" bIns="320040" anchor="ctr" anchorCtr="0">
            <a:noAutofit/>
          </a:bodyPr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10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566" y="1437624"/>
            <a:ext cx="4647235" cy="28623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435701"/>
            <a:ext cx="2695574" cy="1400826"/>
          </a:xfrm>
          <a:prstGeom prst="wedgeRoundRectCallout">
            <a:avLst>
              <a:gd name="adj1" fmla="val -7999"/>
              <a:gd name="adj2" fmla="val 77761"/>
              <a:gd name="adj3" fmla="val 16667"/>
            </a:avLst>
          </a:prstGeom>
          <a:solidFill>
            <a:schemeClr val="tx1"/>
          </a:solidFill>
          <a:ln>
            <a:noFill/>
          </a:ln>
        </p:spPr>
        <p:txBody>
          <a:bodyPr lIns="320040" tIns="320040" rIns="320040" bIns="320040" anchor="ctr" anchorCtr="0">
            <a:noAutofit/>
          </a:bodyPr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881548" y="676275"/>
            <a:ext cx="7380907" cy="3257550"/>
          </a:xfrm>
          <a:prstGeom prst="roundRect">
            <a:avLst>
              <a:gd name="adj" fmla="val 9731"/>
            </a:avLst>
          </a:prstGeom>
          <a:solidFill>
            <a:srgbClr val="002395">
              <a:alpha val="4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wrap="square" lIns="365760" tIns="274320" rIns="365760" bIns="274320"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7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6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9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7" r:id="rId2"/>
    <p:sldLayoutId id="2147483657" r:id="rId3"/>
    <p:sldLayoutId id="2147483678" r:id="rId4"/>
    <p:sldLayoutId id="2147483658" r:id="rId5"/>
    <p:sldLayoutId id="2147483673" r:id="rId6"/>
    <p:sldLayoutId id="2147483674" r:id="rId7"/>
    <p:sldLayoutId id="2147483670" r:id="rId8"/>
    <p:sldLayoutId id="2147483671" r:id="rId9"/>
    <p:sldLayoutId id="2147483676" r:id="rId10"/>
    <p:sldLayoutId id="2147483672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39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0" y="1638299"/>
            <a:ext cx="8243691" cy="10693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1" y="2971800"/>
            <a:ext cx="685958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3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Free trials available!</a:t>
            </a:r>
            <a:endParaRPr lang="en-US" sz="4800" dirty="0"/>
          </a:p>
          <a:p>
            <a:endParaRPr lang="en-US" sz="2800" b="0" dirty="0" smtClean="0"/>
          </a:p>
          <a:p>
            <a:r>
              <a:rPr lang="en-US" sz="1900" b="0" dirty="0" smtClean="0"/>
              <a:t>Sagepub.com/trial</a:t>
            </a:r>
          </a:p>
          <a:p>
            <a:r>
              <a:rPr lang="en-US" sz="1900" b="0" dirty="0" smtClean="0"/>
              <a:t>journalsales@sagepub.co.uk</a:t>
            </a:r>
          </a:p>
        </p:txBody>
      </p:sp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1952" y="2275569"/>
            <a:ext cx="4559679" cy="5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8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66061" y="1181100"/>
            <a:ext cx="4139290" cy="3167063"/>
          </a:xfrm>
        </p:spPr>
        <p:txBody>
          <a:bodyPr>
            <a:normAutofit lnSpcReduction="10000"/>
          </a:bodyPr>
          <a:lstStyle/>
          <a:p>
            <a:pPr marL="447675"/>
            <a:r>
              <a:rPr lang="en-US" sz="2300" dirty="0" smtClean="0">
                <a:solidFill>
                  <a:schemeClr val="tx1"/>
                </a:solidFill>
              </a:rPr>
              <a:t>Over 1,000 books, journals, videos and reference material</a:t>
            </a:r>
          </a:p>
          <a:p>
            <a:pPr marL="447675"/>
            <a:r>
              <a:rPr lang="en-US" sz="2300" dirty="0" smtClean="0">
                <a:solidFill>
                  <a:schemeClr val="tx1"/>
                </a:solidFill>
              </a:rPr>
              <a:t>Bespoke research tools</a:t>
            </a:r>
            <a:endParaRPr lang="en-US" sz="2300" dirty="0">
              <a:solidFill>
                <a:schemeClr val="tx1"/>
              </a:solidFill>
            </a:endParaRPr>
          </a:p>
          <a:p>
            <a:pPr marL="447675"/>
            <a:r>
              <a:rPr lang="en-US" sz="2300" dirty="0" smtClean="0">
                <a:solidFill>
                  <a:schemeClr val="tx1"/>
                </a:solidFill>
              </a:rPr>
              <a:t>Resources to prepare and write up methodology for publication</a:t>
            </a:r>
            <a:endParaRPr lang="en-US" sz="2300" dirty="0">
              <a:solidFill>
                <a:schemeClr val="tx1"/>
              </a:solidFill>
            </a:endParaRPr>
          </a:p>
          <a:p>
            <a:pPr marL="447675"/>
            <a:r>
              <a:rPr lang="en-US" sz="2300" dirty="0" smtClean="0">
                <a:solidFill>
                  <a:schemeClr val="tx1"/>
                </a:solidFill>
              </a:rPr>
              <a:t>Research models, reading lists and practice material</a:t>
            </a:r>
            <a:endParaRPr lang="en-US" sz="2300" dirty="0">
              <a:solidFill>
                <a:schemeClr val="tx1"/>
              </a:solidFill>
            </a:endParaRPr>
          </a:p>
        </p:txBody>
      </p:sp>
      <p:pic>
        <p:nvPicPr>
          <p:cNvPr id="7" name="Picture 23" descr="M:\TEMPLATES\SLIDE SHOWS\New Powerpoint Master Slides\Logos\Logos RG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7" y="345434"/>
            <a:ext cx="7868608" cy="61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RM Metho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3925" y="1514475"/>
            <a:ext cx="40957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92" y="161924"/>
            <a:ext cx="5339226" cy="444817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248524" y="2409824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5343525" y="1647825"/>
            <a:ext cx="1985607" cy="11705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29132" y="2594400"/>
            <a:ext cx="1014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Main site search, with advanced options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1817" y="3457574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stCxn id="9" idx="6"/>
          </p:cNvCxnSpPr>
          <p:nvPr/>
        </p:nvCxnSpPr>
        <p:spPr>
          <a:xfrm flipV="1">
            <a:off x="1443392" y="3575475"/>
            <a:ext cx="2499958" cy="4821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" y="3575475"/>
            <a:ext cx="101476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chemeClr val="bg1"/>
                </a:solidFill>
              </a:rPr>
              <a:t>Content search – look only at specific collections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77150" y="275196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767283" y="393097"/>
            <a:ext cx="1014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Modern interface, optimized for mobile use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6091" y="134807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66700" y="365550"/>
            <a:ext cx="1014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Exclusive research tools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>
            <a:stCxn id="21" idx="6"/>
            <a:endCxn id="28" idx="3"/>
          </p:cNvCxnSpPr>
          <p:nvPr/>
        </p:nvCxnSpPr>
        <p:spPr>
          <a:xfrm flipV="1">
            <a:off x="1357666" y="418117"/>
            <a:ext cx="2868589" cy="31676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113005" y="134807"/>
            <a:ext cx="773320" cy="3319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7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1925"/>
            <a:ext cx="4686300" cy="448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772400" y="171385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850803" y="263717"/>
            <a:ext cx="1014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Search results with advanced filtering options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endCxn id="8" idx="2"/>
          </p:cNvCxnSpPr>
          <p:nvPr/>
        </p:nvCxnSpPr>
        <p:spPr>
          <a:xfrm flipV="1">
            <a:off x="6858000" y="771460"/>
            <a:ext cx="914400" cy="437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3"/>
          </p:cNvCxnSpPr>
          <p:nvPr/>
        </p:nvCxnSpPr>
        <p:spPr>
          <a:xfrm flipV="1">
            <a:off x="6857999" y="1195777"/>
            <a:ext cx="1085974" cy="766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4"/>
          </p:cNvCxnSpPr>
          <p:nvPr/>
        </p:nvCxnSpPr>
        <p:spPr>
          <a:xfrm flipV="1">
            <a:off x="6858000" y="1371535"/>
            <a:ext cx="1500188" cy="31242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90500" y="171474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71108" y="317950"/>
            <a:ext cx="1014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Search criteria and filters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0975" y="2133535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71108" y="2194286"/>
            <a:ext cx="1014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/>
                </a:solidFill>
              </a:rPr>
              <a:t>Add to a reading list or export a citation directly from results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17" idx="6"/>
          </p:cNvCxnSpPr>
          <p:nvPr/>
        </p:nvCxnSpPr>
        <p:spPr>
          <a:xfrm flipV="1">
            <a:off x="1362075" y="317952"/>
            <a:ext cx="914400" cy="45359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9" idx="6"/>
            <a:endCxn id="47" idx="2"/>
          </p:cNvCxnSpPr>
          <p:nvPr/>
        </p:nvCxnSpPr>
        <p:spPr>
          <a:xfrm flipV="1">
            <a:off x="1352550" y="2455031"/>
            <a:ext cx="2895600" cy="2785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248150" y="2289072"/>
            <a:ext cx="773320" cy="3319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96" y="352425"/>
            <a:ext cx="620562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90500" y="171474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80633" y="232225"/>
            <a:ext cx="1014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/>
                </a:solidFill>
              </a:rPr>
              <a:t>Content page, with taxonomy tags and metadata links 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8" idx="6"/>
          </p:cNvCxnSpPr>
          <p:nvPr/>
        </p:nvCxnSpPr>
        <p:spPr>
          <a:xfrm>
            <a:off x="1362075" y="771549"/>
            <a:ext cx="1014321" cy="56867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90500" y="2124099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80633" y="2156275"/>
            <a:ext cx="10147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Users can search contents, download pdf, and jump to specific sections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stCxn id="14" idx="6"/>
          </p:cNvCxnSpPr>
          <p:nvPr/>
        </p:nvCxnSpPr>
        <p:spPr>
          <a:xfrm flipV="1">
            <a:off x="1362075" y="2659376"/>
            <a:ext cx="1014321" cy="6479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953000" y="908524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043133" y="940700"/>
            <a:ext cx="10147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See other chapters, place it in context in the methods map, or find related content in the platform</a:t>
            </a: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>
            <a:stCxn id="18" idx="6"/>
          </p:cNvCxnSpPr>
          <p:nvPr/>
        </p:nvCxnSpPr>
        <p:spPr>
          <a:xfrm flipV="1">
            <a:off x="6124575" y="1055885"/>
            <a:ext cx="1014321" cy="45271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6"/>
          </p:cNvCxnSpPr>
          <p:nvPr/>
        </p:nvCxnSpPr>
        <p:spPr>
          <a:xfrm>
            <a:off x="6124575" y="1508599"/>
            <a:ext cx="942975" cy="13393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1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2925" y="2399"/>
            <a:ext cx="2914650" cy="12453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Reading </a:t>
            </a:r>
            <a:br>
              <a:rPr lang="en-GB" dirty="0" smtClean="0"/>
            </a:br>
            <a:r>
              <a:rPr lang="en-GB" dirty="0" smtClean="0"/>
              <a:t>lists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05" y="197726"/>
            <a:ext cx="5924243" cy="42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04116" y="2943795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4249" y="3052171"/>
            <a:ext cx="10147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/>
                </a:solidFill>
              </a:rPr>
              <a:t>Browse existing public lists by discipline or method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8" idx="6"/>
          </p:cNvCxnSpPr>
          <p:nvPr/>
        </p:nvCxnSpPr>
        <p:spPr>
          <a:xfrm flipV="1">
            <a:off x="1675691" y="3362326"/>
            <a:ext cx="1372614" cy="1815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4116" y="1476945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94249" y="1537696"/>
            <a:ext cx="1014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/>
                </a:solidFill>
              </a:rPr>
              <a:t>Users can create and share unlimited private or public lists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4557" y="234415"/>
            <a:ext cx="2914650" cy="12453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Methods Map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4538" y="825124"/>
            <a:ext cx="5852916" cy="37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95018" y="1749529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85151" y="1857905"/>
            <a:ext cx="10147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/>
                </a:solidFill>
              </a:rPr>
              <a:t>Find relevant content, broader, narrow, or related terms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8" idx="6"/>
          </p:cNvCxnSpPr>
          <p:nvPr/>
        </p:nvCxnSpPr>
        <p:spPr>
          <a:xfrm flipV="1">
            <a:off x="1866593" y="1789665"/>
            <a:ext cx="2077610" cy="55993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623986" y="347443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714119" y="517378"/>
            <a:ext cx="1014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Interactive visualization of methods in context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>
            <a:stCxn id="8" idx="6"/>
          </p:cNvCxnSpPr>
          <p:nvPr/>
        </p:nvCxnSpPr>
        <p:spPr>
          <a:xfrm>
            <a:off x="1866593" y="2349604"/>
            <a:ext cx="1599938" cy="6000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6"/>
          </p:cNvCxnSpPr>
          <p:nvPr/>
        </p:nvCxnSpPr>
        <p:spPr>
          <a:xfrm>
            <a:off x="1866593" y="2349604"/>
            <a:ext cx="2787294" cy="177202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8" b="47074"/>
          <a:stretch/>
        </p:blipFill>
        <p:spPr bwMode="auto">
          <a:xfrm>
            <a:off x="2956500" y="346253"/>
            <a:ext cx="5279344" cy="41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2925" y="2399"/>
            <a:ext cx="2914650" cy="12453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Project Planner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04116" y="2943795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51119" y="3112553"/>
            <a:ext cx="10814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/>
                </a:solidFill>
              </a:rPr>
              <a:t>Each section includes curated and downloadable content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8" idx="6"/>
          </p:cNvCxnSpPr>
          <p:nvPr/>
        </p:nvCxnSpPr>
        <p:spPr>
          <a:xfrm flipV="1">
            <a:off x="1675691" y="1923691"/>
            <a:ext cx="2870430" cy="16201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4116" y="1476945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07897" y="1551344"/>
            <a:ext cx="1014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/>
                </a:solidFill>
              </a:rPr>
              <a:t>Step-by-step guide to help users plan their research project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5300" y="-252176"/>
            <a:ext cx="2949163" cy="2365986"/>
          </a:xfrm>
        </p:spPr>
        <p:txBody>
          <a:bodyPr>
            <a:normAutofit/>
          </a:bodyPr>
          <a:lstStyle/>
          <a:p>
            <a:r>
              <a:rPr lang="en-GB" dirty="0" smtClean="0"/>
              <a:t>Which Stats Test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" b="29291"/>
          <a:stretch/>
        </p:blipFill>
        <p:spPr bwMode="auto">
          <a:xfrm>
            <a:off x="2985892" y="760373"/>
            <a:ext cx="5753443" cy="34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861799" y="3313781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951932" y="3374657"/>
            <a:ext cx="10147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/>
                </a:solidFill>
              </a:rPr>
              <a:t>With additional content  explaining each concept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8" idx="6"/>
          </p:cNvCxnSpPr>
          <p:nvPr/>
        </p:nvCxnSpPr>
        <p:spPr>
          <a:xfrm flipV="1">
            <a:off x="3033374" y="3422157"/>
            <a:ext cx="1277369" cy="4916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80357" y="1982826"/>
            <a:ext cx="1171575" cy="12001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70490" y="2043577"/>
            <a:ext cx="1014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/>
                </a:solidFill>
              </a:rPr>
              <a:t>A guide to choosing the best method to analyse your project’s data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AGE">
      <a:dk1>
        <a:srgbClr val="002395"/>
      </a:dk1>
      <a:lt1>
        <a:sysClr val="window" lastClr="FFFFFF"/>
      </a:lt1>
      <a:dk2>
        <a:srgbClr val="002395"/>
      </a:dk2>
      <a:lt2>
        <a:srgbClr val="FFFFFF"/>
      </a:lt2>
      <a:accent1>
        <a:srgbClr val="9DB1F1"/>
      </a:accent1>
      <a:accent2>
        <a:srgbClr val="708DEA"/>
      </a:accent2>
      <a:accent3>
        <a:srgbClr val="1670D4"/>
      </a:accent3>
      <a:accent4>
        <a:srgbClr val="3A23C3"/>
      </a:accent4>
      <a:accent5>
        <a:srgbClr val="2F169A"/>
      </a:accent5>
      <a:accent6>
        <a:srgbClr val="251179"/>
      </a:accent6>
      <a:hlink>
        <a:srgbClr val="0000FF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6216</TotalTime>
  <Words>277</Words>
  <Application>Microsoft Office PowerPoint</Application>
  <PresentationFormat>On-screen Show (16:9)</PresentationFormat>
  <Paragraphs>45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 lists</vt:lpstr>
      <vt:lpstr>Methods Map</vt:lpstr>
      <vt:lpstr>Project Planner</vt:lpstr>
      <vt:lpstr>Which Stats Test</vt:lpstr>
      <vt:lpstr>PowerPoint Presentation</vt:lpstr>
    </vt:vector>
  </TitlesOfParts>
  <Company>Sage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know</dc:title>
  <dc:creator>Martha Sedgwick</dc:creator>
  <cp:lastModifiedBy>VazquezBarreiro, Noa</cp:lastModifiedBy>
  <cp:revision>527</cp:revision>
  <dcterms:created xsi:type="dcterms:W3CDTF">2012-11-12T22:03:53Z</dcterms:created>
  <dcterms:modified xsi:type="dcterms:W3CDTF">2016-11-11T10:39:47Z</dcterms:modified>
</cp:coreProperties>
</file>