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0" r:id="rId2"/>
    <p:sldId id="391" r:id="rId3"/>
    <p:sldId id="445" r:id="rId4"/>
    <p:sldId id="392" r:id="rId5"/>
    <p:sldId id="313" r:id="rId6"/>
    <p:sldId id="413" r:id="rId7"/>
    <p:sldId id="417" r:id="rId8"/>
    <p:sldId id="308" r:id="rId9"/>
    <p:sldId id="428" r:id="rId10"/>
    <p:sldId id="452" r:id="rId11"/>
    <p:sldId id="394" r:id="rId12"/>
    <p:sldId id="412" r:id="rId13"/>
    <p:sldId id="403" r:id="rId14"/>
    <p:sldId id="404" r:id="rId15"/>
    <p:sldId id="405" r:id="rId16"/>
    <p:sldId id="406" r:id="rId17"/>
    <p:sldId id="449" r:id="rId18"/>
    <p:sldId id="453" r:id="rId19"/>
    <p:sldId id="454" r:id="rId20"/>
    <p:sldId id="455" r:id="rId21"/>
    <p:sldId id="456" r:id="rId22"/>
    <p:sldId id="457" r:id="rId23"/>
    <p:sldId id="450" r:id="rId24"/>
    <p:sldId id="451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Oliveros" initials="MO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421"/>
    <a:srgbClr val="003580"/>
    <a:srgbClr val="4079BA"/>
    <a:srgbClr val="386AA0"/>
    <a:srgbClr val="C65622"/>
    <a:srgbClr val="CA4C2D"/>
    <a:srgbClr val="830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86557" autoAdjust="0"/>
  </p:normalViewPr>
  <p:slideViewPr>
    <p:cSldViewPr snapToGrid="0" snapToObjects="1">
      <p:cViewPr varScale="1">
        <p:scale>
          <a:sx n="90" d="100"/>
          <a:sy n="90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17E665-1840-F846-A81E-6952EFE0A61E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808D93-3B0D-C04A-BD08-995DF734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BCBB42-1CC8-7C46-875B-301FF9611385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C3FE79-18C4-7847-AAF6-C48BBA9D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1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the program is a screen reader like JAWS or NVDA it’ll read any text displayed on the screen, which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Bookshare’s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 can easily be displayed on the screen just like a website.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program is a specific reading tool used to open files, it just needs to open either DAISY,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XML, HTML, or our very new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to access Bookshare books”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FE79-18C4-7847-AAF6-C48BBA9DB5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741098" y="139164"/>
            <a:ext cx="1661804" cy="1540224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41098" y="5177324"/>
            <a:ext cx="5263739" cy="1540224"/>
          </a:xfrm>
          <a:prstGeom prst="rect">
            <a:avLst/>
          </a:prstGeom>
          <a:solidFill>
            <a:srgbClr val="437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9164" y="5177324"/>
            <a:ext cx="1661803" cy="1540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542066" y="139163"/>
            <a:ext cx="3462771" cy="1540226"/>
          </a:xfrm>
          <a:prstGeom prst="rect">
            <a:avLst/>
          </a:prstGeom>
          <a:solidFill>
            <a:srgbClr val="437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941258" y="139162"/>
            <a:ext cx="1660676" cy="15402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39164" y="139162"/>
            <a:ext cx="1661803" cy="1540225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941513" y="5177324"/>
            <a:ext cx="1660421" cy="1540224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9164" y="1818549"/>
            <a:ext cx="8865673" cy="3219611"/>
          </a:xfrm>
          <a:prstGeom prst="rect">
            <a:avLst/>
          </a:prstGeom>
          <a:solidFill>
            <a:srgbClr val="CF44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15107" y="2232847"/>
            <a:ext cx="8489730" cy="147002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15107" y="3710696"/>
            <a:ext cx="8458200" cy="117344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14" y="5401937"/>
            <a:ext cx="4392706" cy="10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1940131" y="5177324"/>
            <a:ext cx="1661803" cy="15402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343032" y="139163"/>
            <a:ext cx="1661803" cy="15402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569270" y="5177324"/>
            <a:ext cx="3415977" cy="1540225"/>
          </a:xfrm>
          <a:prstGeom prst="rect">
            <a:avLst/>
          </a:prstGeom>
          <a:solidFill>
            <a:srgbClr val="437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43032" y="1818549"/>
            <a:ext cx="1642215" cy="3219612"/>
          </a:xfrm>
          <a:prstGeom prst="rect">
            <a:avLst/>
          </a:prstGeom>
          <a:solidFill>
            <a:srgbClr val="0035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41098" y="5177324"/>
            <a:ext cx="1661804" cy="1540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2914704" y="2486906"/>
            <a:ext cx="5115558" cy="139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39164" y="5177324"/>
            <a:ext cx="1661804" cy="1540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9166" y="139163"/>
            <a:ext cx="7064702" cy="4898998"/>
          </a:xfrm>
          <a:prstGeom prst="rect">
            <a:avLst/>
          </a:prstGeom>
          <a:solidFill>
            <a:srgbClr val="CF44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457456" y="139700"/>
            <a:ext cx="6746619" cy="4899025"/>
          </a:xfr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5800" b="1">
                <a:solidFill>
                  <a:srgbClr val="FFFFFF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6E8DD56-F6BF-F14B-BB46-31C92FE9CC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01" y="5550881"/>
            <a:ext cx="3193314" cy="7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9726" y="142048"/>
            <a:ext cx="7373472" cy="13819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48"/>
            <a:ext cx="7045998" cy="138195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356"/>
            <a:ext cx="8229600" cy="4379808"/>
          </a:xfrm>
        </p:spPr>
        <p:txBody>
          <a:bodyPr/>
          <a:lstStyle>
            <a:lvl1pPr>
              <a:spcBef>
                <a:spcPts val="1176"/>
              </a:spcBef>
              <a:buClr>
                <a:schemeClr val="bg2"/>
              </a:buClr>
              <a:defRPr/>
            </a:lvl1pPr>
            <a:lvl2pPr>
              <a:spcBef>
                <a:spcPts val="1176"/>
              </a:spcBef>
              <a:buClr>
                <a:schemeClr val="bg2"/>
              </a:buClr>
              <a:defRPr/>
            </a:lvl2pPr>
            <a:lvl3pPr>
              <a:spcBef>
                <a:spcPts val="1176"/>
              </a:spcBef>
              <a:buClr>
                <a:schemeClr val="bg2"/>
              </a:buClr>
              <a:defRPr/>
            </a:lvl3pPr>
            <a:lvl4pPr>
              <a:spcBef>
                <a:spcPts val="1176"/>
              </a:spcBef>
              <a:buClr>
                <a:schemeClr val="bg2"/>
              </a:buClr>
              <a:defRPr/>
            </a:lvl4pPr>
            <a:lvl5pPr>
              <a:spcBef>
                <a:spcPts val="1176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6E8DD56-F6BF-F14B-BB46-31C92FE9CC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42364" y="142048"/>
            <a:ext cx="1390686" cy="1381952"/>
          </a:xfrm>
          <a:prstGeom prst="rect">
            <a:avLst/>
          </a:prstGeom>
          <a:solidFill>
            <a:srgbClr val="0035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4711"/>
            <a:ext cx="4038600" cy="437145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400"/>
            </a:lvl3pPr>
            <a:lvl4pPr>
              <a:buClr>
                <a:schemeClr val="bg2"/>
              </a:buClr>
              <a:defRPr sz="2400"/>
            </a:lvl4pPr>
            <a:lvl5pPr>
              <a:buClr>
                <a:schemeClr val="bg2"/>
              </a:buCl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4711"/>
            <a:ext cx="4038600" cy="437145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 sz="2400"/>
            </a:lvl2pPr>
            <a:lvl3pPr>
              <a:buClr>
                <a:schemeClr val="bg2"/>
              </a:buClr>
              <a:defRPr sz="2400"/>
            </a:lvl3pPr>
            <a:lvl4pPr>
              <a:buClr>
                <a:schemeClr val="bg2"/>
              </a:buClr>
              <a:defRPr sz="2400"/>
            </a:lvl4pPr>
            <a:lvl5pPr>
              <a:buClr>
                <a:schemeClr val="bg2"/>
              </a:buCl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6E8DD56-F6BF-F14B-BB46-31C92FE9CC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9726" y="142048"/>
            <a:ext cx="7373472" cy="13819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2048"/>
            <a:ext cx="7045998" cy="138195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642364" y="142048"/>
            <a:ext cx="1390686" cy="1381952"/>
          </a:xfrm>
          <a:prstGeom prst="rect">
            <a:avLst/>
          </a:prstGeom>
          <a:solidFill>
            <a:srgbClr val="0035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6E8DD56-F6BF-F14B-BB46-31C92FE9CC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05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5352"/>
            <a:ext cx="8229600" cy="467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6E8DD56-F6BF-F14B-BB46-31C92FE9CC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ookshare logo-new-orang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003" y="6373551"/>
            <a:ext cx="1604246" cy="2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4" r:id="rId3"/>
    <p:sldLayoutId id="2147483652" r:id="rId4"/>
    <p:sldLayoutId id="2147483658" r:id="rId5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17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176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17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176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176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lisaw@benetech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share.org/cms/help-center/training-and-resources/video-tutorials" TargetMode="External"/><Relationship Id="rId4" Type="http://schemas.openxmlformats.org/officeDocument/2006/relationships/hyperlink" Target="https://www.bookshare.org/cms/help-center/training-and-resources/brochure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ookshare.org/cms/help-cent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665" y="2131328"/>
            <a:ext cx="8489730" cy="2272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Bookshare International </a:t>
            </a:r>
          </a:p>
        </p:txBody>
      </p:sp>
      <p:pic>
        <p:nvPicPr>
          <p:cNvPr id="22" name="Picture Placeholder 21" descr="Female teacher and male student looking at a computer screen together." title="Female teacher and male student looking at a computer screen together.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3" b="3633"/>
          <a:stretch/>
        </p:blipFill>
        <p:spPr>
          <a:prstGeom prst="rect">
            <a:avLst/>
          </a:prstGeom>
        </p:spPr>
      </p:pic>
      <p:pic>
        <p:nvPicPr>
          <p:cNvPr id="23" name="Picture Placeholder 22" descr="Young woman smiling while reading from a tablet. " title="Young woman smiling while reading from a tablet. 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" b="3393"/>
          <a:stretch/>
        </p:blipFill>
        <p:spPr>
          <a:prstGeom prst="rect">
            <a:avLst/>
          </a:prstGeom>
        </p:spPr>
      </p:pic>
      <p:pic>
        <p:nvPicPr>
          <p:cNvPr id="24" name="Picture Placeholder 23" descr="Man intently reading from a tablet. " title="Man intently reading from a tablet. 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0" b="4290"/>
          <a:stretch/>
        </p:blipFill>
        <p:spPr>
          <a:prstGeom prst="rect">
            <a:avLst/>
          </a:prstGeom>
        </p:spPr>
      </p:pic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342900" y="4405652"/>
            <a:ext cx="8458200" cy="643779"/>
          </a:xfrm>
        </p:spPr>
        <p:txBody>
          <a:bodyPr/>
          <a:lstStyle/>
          <a:p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32405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68598-728C-0E45-A361-7258C58B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1FD4A-6571-AE42-AD47-691B65C7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are between 380,000 and 420,000 books available world wide</a:t>
            </a:r>
          </a:p>
          <a:p>
            <a:r>
              <a:rPr lang="en-US" dirty="0"/>
              <a:t>Leisure reading</a:t>
            </a:r>
          </a:p>
          <a:p>
            <a:r>
              <a:rPr lang="en-US" dirty="0"/>
              <a:t>Trade books</a:t>
            </a:r>
          </a:p>
          <a:p>
            <a:r>
              <a:rPr lang="en-US" dirty="0"/>
              <a:t>Languages available vary by country</a:t>
            </a:r>
          </a:p>
          <a:p>
            <a:pPr lvl="1"/>
            <a:r>
              <a:rPr lang="en-US" dirty="0"/>
              <a:t>Lithuania</a:t>
            </a:r>
          </a:p>
          <a:p>
            <a:pPr lvl="2"/>
            <a:r>
              <a:rPr lang="en-US" dirty="0"/>
              <a:t> 418,281 – English titles</a:t>
            </a:r>
          </a:p>
          <a:p>
            <a:pPr lvl="2"/>
            <a:r>
              <a:rPr lang="en-US" dirty="0"/>
              <a:t>25  - Russian titles</a:t>
            </a:r>
          </a:p>
          <a:p>
            <a:pPr lvl="1"/>
            <a:r>
              <a:rPr lang="en-US" dirty="0"/>
              <a:t>Palestine</a:t>
            </a:r>
          </a:p>
          <a:p>
            <a:pPr lvl="2"/>
            <a:r>
              <a:rPr lang="en-US" dirty="0"/>
              <a:t>399,028 –English titles</a:t>
            </a:r>
          </a:p>
          <a:p>
            <a:pPr lvl="2"/>
            <a:r>
              <a:rPr lang="en-US" dirty="0"/>
              <a:t>298 –Arabic titles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4DDA43-2AF3-8F46-95F5-CD9977003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4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78" y="1762770"/>
            <a:ext cx="5143500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" y="3595353"/>
            <a:ext cx="4094803" cy="3238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07" y="3917968"/>
            <a:ext cx="4198593" cy="22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83166" y="3336420"/>
            <a:ext cx="7420337" cy="2286000"/>
          </a:xfrm>
          <a:prstGeom prst="roundRect">
            <a:avLst/>
          </a:prstGeom>
          <a:solidFill>
            <a:srgbClr val="003580"/>
          </a:solidFill>
          <a:ln w="38100" cmpd="sng">
            <a:solidFill>
              <a:srgbClr val="CF4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4" y="3614076"/>
            <a:ext cx="6934200" cy="17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4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 title="web page showing the cover art of a book found in bookshare"/>
          <p:cNvGrpSpPr/>
          <p:nvPr/>
        </p:nvGrpSpPr>
        <p:grpSpPr>
          <a:xfrm>
            <a:off x="331304" y="1649265"/>
            <a:ext cx="8812696" cy="4581818"/>
            <a:chOff x="1524000" y="1715526"/>
            <a:chExt cx="9144000" cy="4581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15526"/>
              <a:ext cx="9144000" cy="458181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524000" y="2291422"/>
              <a:ext cx="523461" cy="463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9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2346"/>
            <a:ext cx="8229600" cy="23077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2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8" y="1746250"/>
            <a:ext cx="8011563" cy="4379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97" y="1746250"/>
            <a:ext cx="2964606" cy="4379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Reading Options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99CCD5BB-FA7F-034E-BAB5-E0A83452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3198" y="2781267"/>
            <a:ext cx="1117600" cy="1485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84" y="4566573"/>
            <a:ext cx="1231900" cy="1145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59" y="2844346"/>
            <a:ext cx="1270000" cy="1095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0439"/>
            <a:ext cx="1192023" cy="1248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40" y="4566573"/>
            <a:ext cx="1270000" cy="1215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95" y="2880344"/>
            <a:ext cx="1201897" cy="1287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96" y="4605886"/>
            <a:ext cx="1200076" cy="11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4D641-610F-0344-8B1B-D8578447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now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D3B4149-FDA0-AF4F-9AB8-DEA618F6D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548" y="1746250"/>
            <a:ext cx="5846903" cy="4379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278A14-E361-B14C-8B0A-8E0E44D2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5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CF047-A35E-B646-85A2-EB29C024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book – Read Now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7F09D84-E4F4-B348-A07C-CB4D45DA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0909"/>
            <a:ext cx="8229600" cy="39505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C8D27-BB6A-0245-B904-F1A5907D0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5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Lisa Wadors Verne, Ph.D.</a:t>
            </a:r>
          </a:p>
          <a:p>
            <a:pPr marL="0" indent="0">
              <a:buNone/>
            </a:pPr>
            <a:r>
              <a:rPr lang="en-US" dirty="0"/>
              <a:t>	Senior Program Manager: Education, Research and 			Partnerships</a:t>
            </a:r>
          </a:p>
          <a:p>
            <a:pPr marL="0" indent="0">
              <a:buNone/>
            </a:pPr>
            <a:r>
              <a:rPr lang="en-US" dirty="0"/>
              <a:t>	Benetech Global Literacy and Labs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	lisaw@benetech.org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0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FB6E8-EB7C-684B-A726-83040FDF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849A476-A90C-B04E-8873-7B627146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534" y="1746250"/>
            <a:ext cx="2754932" cy="4379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EE080E-3B31-CB44-AA8F-C64D7DF6C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56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46E5F-1928-3644-A066-3DAA73A2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the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1B5ED8E-626A-C94D-AA2D-9F67CEEA7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699077"/>
            <a:ext cx="2946400" cy="2253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9BF37D-BC25-D342-8AFF-781CB8A51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A5C1D-2540-5C43-959C-F25A1C7E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3F71023-D16E-4042-9A0B-62E3E4EFD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743" y="1746250"/>
            <a:ext cx="7640514" cy="4379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63CD8-644A-B446-BF9C-6E1655E10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Help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Take advantage of online training and resources:</a:t>
            </a:r>
          </a:p>
          <a:p>
            <a:pPr lvl="1"/>
            <a:r>
              <a:rPr lang="en-US" dirty="0"/>
              <a:t>Help Center: </a:t>
            </a:r>
            <a:r>
              <a:rPr lang="en-US" u="sng" dirty="0">
                <a:hlinkClick r:id="rId2"/>
              </a:rPr>
              <a:t>bookshare.org/</a:t>
            </a:r>
            <a:r>
              <a:rPr lang="en-US" u="sng" dirty="0" err="1">
                <a:hlinkClick r:id="rId2"/>
              </a:rPr>
              <a:t>cms</a:t>
            </a:r>
            <a:r>
              <a:rPr lang="en-US" u="sng" dirty="0">
                <a:hlinkClick r:id="rId2"/>
              </a:rPr>
              <a:t>/help-center</a:t>
            </a:r>
            <a:endParaRPr lang="en-US" dirty="0"/>
          </a:p>
          <a:p>
            <a:pPr lvl="1"/>
            <a:r>
              <a:rPr lang="en-US" dirty="0"/>
              <a:t>Video Tutorials: </a:t>
            </a:r>
            <a:r>
              <a:rPr lang="en-US" u="sng" dirty="0">
                <a:hlinkClick r:id="rId3"/>
              </a:rPr>
              <a:t>https://www.bookshare.org/cms/help-center/training-and-resources/video-tutorials</a:t>
            </a:r>
            <a:endParaRPr lang="en-US" dirty="0"/>
          </a:p>
          <a:p>
            <a:pPr lvl="1"/>
            <a:r>
              <a:rPr lang="en-US" dirty="0"/>
              <a:t>Brochures and How-to Guides: </a:t>
            </a:r>
            <a:r>
              <a:rPr lang="en-US" u="sng" dirty="0">
                <a:hlinkClick r:id="rId4"/>
              </a:rPr>
              <a:t>https://www.bookshare.org/cms/help-center/training-and-resources/brochures</a:t>
            </a:r>
            <a:endParaRPr lang="en-US" dirty="0"/>
          </a:p>
          <a:p>
            <a:pPr marL="400050"/>
            <a:r>
              <a:rPr lang="en-US" sz="2800" dirty="0"/>
              <a:t>Connect with </a:t>
            </a:r>
            <a:r>
              <a:rPr lang="en-US" sz="2800" dirty="0" err="1"/>
              <a:t>Bookshare</a:t>
            </a:r>
            <a:r>
              <a:rPr lang="en-US" sz="2800" dirty="0"/>
              <a:t> on Facebook, Twitter, Pinterest, YouTube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196936" y="2008725"/>
            <a:ext cx="3757456" cy="1470025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4800" b="1" dirty="0">
                <a:solidFill>
                  <a:srgbClr val="437FC1"/>
                </a:solidFill>
              </a:rPr>
              <a:t>Thank you.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Bookshare logo-new-oran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982" y="3984101"/>
            <a:ext cx="1963533" cy="3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Common Misconception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4327"/>
            <a:ext cx="8229600" cy="467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176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176"/>
              </a:spcBef>
              <a:buClr>
                <a:schemeClr val="bg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176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176"/>
              </a:spcBef>
              <a:buClr>
                <a:schemeClr val="bg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176"/>
              </a:spcBef>
              <a:buClr>
                <a:schemeClr val="bg2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8800" b="1"/>
              <a:t>DIGITAL </a:t>
            </a:r>
          </a:p>
          <a:p>
            <a:pPr marL="0" indent="0" algn="ctr">
              <a:buFont typeface="Arial"/>
              <a:buNone/>
            </a:pPr>
            <a:r>
              <a:rPr lang="en-US" sz="8800" b="1" dirty="0"/>
              <a:t>≠ </a:t>
            </a:r>
          </a:p>
          <a:p>
            <a:pPr marL="0" indent="0" algn="ctr">
              <a:buFont typeface="Arial"/>
              <a:buNone/>
            </a:pPr>
            <a:r>
              <a:rPr lang="en-US" sz="8800" b="1" dirty="0"/>
              <a:t>ACCESSIBLE</a:t>
            </a:r>
          </a:p>
        </p:txBody>
      </p:sp>
    </p:spTree>
    <p:extLst>
      <p:ext uri="{BB962C8B-B14F-4D97-AF65-F5344CB8AC3E}">
        <p14:creationId xmlns:p14="http://schemas.microsoft.com/office/powerpoint/2010/main" val="39868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Bookshare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AEA889F-9FBB-8740-AFB6-4E8B84855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86" y="1693225"/>
            <a:ext cx="8916914" cy="4493898"/>
          </a:xfrm>
        </p:spPr>
      </p:pic>
    </p:spTree>
    <p:extLst>
      <p:ext uri="{BB962C8B-B14F-4D97-AF65-F5344CB8AC3E}">
        <p14:creationId xmlns:p14="http://schemas.microsoft.com/office/powerpoint/2010/main" val="2146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Bookshare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145"/>
            <a:ext cx="8237415" cy="4669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…the world’s largest collection of </a:t>
            </a:r>
            <a:r>
              <a:rPr lang="en-US" sz="2800" dirty="0" err="1"/>
              <a:t>ebooks</a:t>
            </a:r>
            <a:r>
              <a:rPr lang="en-US" sz="2800" dirty="0"/>
              <a:t> for people who experience barriers to reading print. Members read in ways that work for them.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Books in 34 languages</a:t>
            </a:r>
          </a:p>
          <a:p>
            <a:r>
              <a:rPr lang="en-US" dirty="0"/>
              <a:t>Available in over 70 countries</a:t>
            </a:r>
          </a:p>
          <a:p>
            <a:r>
              <a:rPr lang="en-US" dirty="0"/>
              <a:t>Over 850 publishing partners</a:t>
            </a:r>
          </a:p>
          <a:p>
            <a:r>
              <a:rPr lang="en-US" dirty="0"/>
              <a:t>24x7 access to books</a:t>
            </a:r>
          </a:p>
          <a:p>
            <a:r>
              <a:rPr lang="en-US" dirty="0"/>
              <a:t>Read on iOS, Android, Mac, PC</a:t>
            </a:r>
          </a:p>
          <a:p>
            <a:r>
              <a:rPr lang="en-US" dirty="0"/>
              <a:t>Braille, large text, audio, synchronized text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3350193"/>
            <a:ext cx="2489758" cy="24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FC67-20E9-B34E-8218-E487CAD7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58D6752-A283-A94F-935D-8AB7E65FE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61508"/>
            <a:ext cx="8096244" cy="56139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012213-D082-CD4D-BFBE-ED3A86D30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4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If</a:t>
            </a:r>
            <a:r>
              <a:rPr lang="is-IS" dirty="0"/>
              <a:t>…...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752600"/>
            <a:ext cx="8445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Qualifies?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41593"/>
            <a:ext cx="8229600" cy="4797319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2800" dirty="0">
                <a:cs typeface="ＭＳ Ｐゴシック"/>
              </a:rPr>
              <a:t>Must be certified by a Competent Authority as having a qualifying print disability</a:t>
            </a:r>
            <a:r>
              <a:rPr lang="en-US" sz="2800" b="1" dirty="0">
                <a:cs typeface="ＭＳ Ｐゴシック"/>
              </a:rPr>
              <a:t>:</a:t>
            </a:r>
          </a:p>
          <a:p>
            <a:pPr marL="231775" indent="-231775">
              <a:spcBef>
                <a:spcPts val="0"/>
              </a:spcBef>
            </a:pPr>
            <a:endParaRPr lang="en-US" sz="2800" b="1" dirty="0">
              <a:cs typeface="ＭＳ Ｐゴシック"/>
            </a:endParaRPr>
          </a:p>
          <a:p>
            <a:pPr lvl="1"/>
            <a:r>
              <a:rPr lang="en-US" dirty="0">
                <a:cs typeface="ＭＳ Ｐゴシック"/>
              </a:rPr>
              <a:t>Low Vision / Blindness</a:t>
            </a:r>
          </a:p>
          <a:p>
            <a:pPr lvl="1"/>
            <a:r>
              <a:rPr lang="en-US" dirty="0">
                <a:cs typeface="ＭＳ Ｐゴシック"/>
              </a:rPr>
              <a:t>Physical disability that affects reading</a:t>
            </a:r>
          </a:p>
          <a:p>
            <a:pPr lvl="1"/>
            <a:r>
              <a:rPr lang="en-US" dirty="0">
                <a:cs typeface="ＭＳ Ｐゴシック"/>
              </a:rPr>
              <a:t>Learning disability that affects reading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ThinkstockPhotos-469321040 (1)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01" y="2332315"/>
            <a:ext cx="4793048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8DD56-F6BF-F14B-BB46-31C92FE9CC6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678"/>
            <a:ext cx="4540102" cy="187560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504492"/>
            <a:ext cx="3968750" cy="159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596" y="4939100"/>
            <a:ext cx="5181600" cy="177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7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okshare-2">
      <a:dk1>
        <a:sysClr val="windowText" lastClr="000000"/>
      </a:dk1>
      <a:lt1>
        <a:sysClr val="window" lastClr="FFFFFF"/>
      </a:lt1>
      <a:dk2>
        <a:srgbClr val="003580"/>
      </a:dk2>
      <a:lt2>
        <a:srgbClr val="CF4422"/>
      </a:lt2>
      <a:accent1>
        <a:srgbClr val="437FC1"/>
      </a:accent1>
      <a:accent2>
        <a:srgbClr val="D71F26"/>
      </a:accent2>
      <a:accent3>
        <a:srgbClr val="F99A32"/>
      </a:accent3>
      <a:accent4>
        <a:srgbClr val="51B95D"/>
      </a:accent4>
      <a:accent5>
        <a:srgbClr val="13B0D5"/>
      </a:accent5>
      <a:accent6>
        <a:srgbClr val="BE3D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17816</TotalTime>
  <Words>325</Words>
  <Application>Microsoft Macintosh PowerPoint</Application>
  <PresentationFormat>On-screen Show (4:3)</PresentationFormat>
  <Paragraphs>86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Bookshare International </vt:lpstr>
      <vt:lpstr>Hello</vt:lpstr>
      <vt:lpstr>Problem and Common Misconception</vt:lpstr>
      <vt:lpstr>Bookshare </vt:lpstr>
      <vt:lpstr>Bookshare is…</vt:lpstr>
      <vt:lpstr>PowerPoint Presentation</vt:lpstr>
      <vt:lpstr>Imagine If…...</vt:lpstr>
      <vt:lpstr>Who Qualifies?</vt:lpstr>
      <vt:lpstr>Print Disabilities</vt:lpstr>
      <vt:lpstr>Books</vt:lpstr>
      <vt:lpstr>Search</vt:lpstr>
      <vt:lpstr>Reading Options</vt:lpstr>
      <vt:lpstr>PowerPoint Presentation</vt:lpstr>
      <vt:lpstr>PowerPoint Presentation</vt:lpstr>
      <vt:lpstr>PowerPoint Presentation</vt:lpstr>
      <vt:lpstr>PowerPoint Presentation</vt:lpstr>
      <vt:lpstr>Mobile Reading Options</vt:lpstr>
      <vt:lpstr>Try it now</vt:lpstr>
      <vt:lpstr>Select a book – Read Now</vt:lpstr>
      <vt:lpstr>PowerPoint Presentation</vt:lpstr>
      <vt:lpstr>Push the button</vt:lpstr>
      <vt:lpstr>PowerPoint Presentation</vt:lpstr>
      <vt:lpstr>24/7 Help and Support</vt:lpstr>
      <vt:lpstr>Thank you.</vt:lpstr>
    </vt:vector>
  </TitlesOfParts>
  <Company>jen brower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brower</dc:creator>
  <cp:lastModifiedBy>Romy Beard</cp:lastModifiedBy>
  <cp:revision>312</cp:revision>
  <cp:lastPrinted>2016-04-06T14:53:33Z</cp:lastPrinted>
  <dcterms:created xsi:type="dcterms:W3CDTF">2014-10-28T13:23:14Z</dcterms:created>
  <dcterms:modified xsi:type="dcterms:W3CDTF">2018-03-28T12:27:57Z</dcterms:modified>
</cp:coreProperties>
</file>